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309" r:id="rId6"/>
    <p:sldId id="297" r:id="rId7"/>
    <p:sldId id="298" r:id="rId8"/>
    <p:sldId id="300" r:id="rId9"/>
    <p:sldId id="311" r:id="rId10"/>
    <p:sldId id="322" r:id="rId11"/>
    <p:sldId id="314" r:id="rId12"/>
    <p:sldId id="323" r:id="rId13"/>
    <p:sldId id="324" r:id="rId14"/>
    <p:sldId id="329" r:id="rId15"/>
    <p:sldId id="301" r:id="rId16"/>
    <p:sldId id="303" r:id="rId17"/>
    <p:sldId id="305" r:id="rId18"/>
    <p:sldId id="325" r:id="rId19"/>
    <p:sldId id="307" r:id="rId20"/>
    <p:sldId id="334" r:id="rId21"/>
    <p:sldId id="313" r:id="rId22"/>
    <p:sldId id="326" r:id="rId23"/>
    <p:sldId id="304" r:id="rId24"/>
    <p:sldId id="317" r:id="rId25"/>
    <p:sldId id="318" r:id="rId26"/>
    <p:sldId id="319" r:id="rId27"/>
    <p:sldId id="321" r:id="rId28"/>
    <p:sldId id="320" r:id="rId29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31"/>
    </p:embeddedFont>
    <p:embeddedFont>
      <p:font typeface="Encode Sans Semi Condensed" panose="020B0604020202020204" charset="0"/>
      <p:regular r:id="rId32"/>
      <p:bold r:id="rId33"/>
    </p:embeddedFont>
    <p:embeddedFont>
      <p:font typeface="Abel" panose="020B0604020202020204" charset="0"/>
      <p:regular r:id="rId34"/>
    </p:embeddedFont>
    <p:embeddedFont>
      <p:font typeface="Cambria Math" panose="02040503050406030204" pitchFamily="18" charset="0"/>
      <p:regular r:id="rId35"/>
    </p:embeddedFont>
    <p:embeddedFont>
      <p:font typeface="Book Antiqua" panose="02040602050305030304" pitchFamily="18" charset="0"/>
      <p:regular r:id="rId36"/>
      <p:bold r:id="rId37"/>
      <p:italic r:id="rId38"/>
      <p:boldItalic r:id="rId39"/>
    </p:embeddedFont>
    <p:embeddedFont>
      <p:font typeface="Tahoma" panose="020B0604030504040204" pitchFamily="34" charset="0"/>
      <p:regular r:id="rId40"/>
      <p:bold r:id="rId41"/>
    </p:embeddedFont>
    <p:embeddedFont>
      <p:font typeface="Encode Sans Semi Condensed Light" panose="020B0604020202020204" charset="0"/>
      <p:regular r:id="rId42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2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0D8DBFD-9A2B-482A-A443-754404407EF8}">
  <a:tblStyle styleId="{E0D8DBFD-9A2B-482A-A443-754404407E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CB57346-DEF9-49EB-BBFD-8B5FC17ECAB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5" autoAdjust="0"/>
    <p:restoredTop sz="94660"/>
  </p:normalViewPr>
  <p:slideViewPr>
    <p:cSldViewPr snapToGrid="0">
      <p:cViewPr varScale="1">
        <p:scale>
          <a:sx n="96" d="100"/>
          <a:sy n="96" d="100"/>
        </p:scale>
        <p:origin x="8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70CB80-C577-468B-9EFB-779A31968DC2}" type="doc">
      <dgm:prSet loTypeId="urn:microsoft.com/office/officeart/2005/8/layout/StepDownProcess" loCatId="process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13C5F415-918D-4580-8AD5-6BF96039A331}">
      <dgm:prSet phldrT="[Texte]"/>
      <dgm:spPr/>
      <dgm:t>
        <a:bodyPr/>
        <a:lstStyle/>
        <a:p>
          <a:r>
            <a:rPr lang="fr-FR" dirty="0"/>
            <a:t>Image</a:t>
          </a:r>
        </a:p>
      </dgm:t>
    </dgm:pt>
    <dgm:pt modelId="{14CFB061-AC26-419B-8599-3344F29CCF5E}" type="parTrans" cxnId="{A489FB98-9B4C-4902-91E8-94EB7475F40F}">
      <dgm:prSet/>
      <dgm:spPr/>
      <dgm:t>
        <a:bodyPr/>
        <a:lstStyle/>
        <a:p>
          <a:endParaRPr lang="fr-FR"/>
        </a:p>
      </dgm:t>
    </dgm:pt>
    <dgm:pt modelId="{F6AA37B2-0089-4A6F-B393-CBF410C894B9}" type="sibTrans" cxnId="{A489FB98-9B4C-4902-91E8-94EB7475F40F}">
      <dgm:prSet/>
      <dgm:spPr/>
      <dgm:t>
        <a:bodyPr/>
        <a:lstStyle/>
        <a:p>
          <a:endParaRPr lang="fr-FR"/>
        </a:p>
      </dgm:t>
    </dgm:pt>
    <dgm:pt modelId="{7C46A537-4279-4DB3-8CD7-33BBA77C28CD}">
      <dgm:prSet phldrT="[Texte]"/>
      <dgm:spPr/>
      <dgm:t>
        <a:bodyPr/>
        <a:lstStyle/>
        <a:p>
          <a:r>
            <a:rPr lang="fr-FR" dirty="0"/>
            <a:t>Détection de visage/masque</a:t>
          </a:r>
        </a:p>
      </dgm:t>
    </dgm:pt>
    <dgm:pt modelId="{ED376681-6010-4BC8-9F45-D6955CB66E8A}" type="parTrans" cxnId="{A1F02460-7495-41A8-8F08-35CB4C021A60}">
      <dgm:prSet/>
      <dgm:spPr/>
      <dgm:t>
        <a:bodyPr/>
        <a:lstStyle/>
        <a:p>
          <a:endParaRPr lang="fr-FR"/>
        </a:p>
      </dgm:t>
    </dgm:pt>
    <dgm:pt modelId="{EA153C9E-BE1F-409D-837C-32019F1855B2}" type="sibTrans" cxnId="{A1F02460-7495-41A8-8F08-35CB4C021A60}">
      <dgm:prSet/>
      <dgm:spPr/>
      <dgm:t>
        <a:bodyPr/>
        <a:lstStyle/>
        <a:p>
          <a:endParaRPr lang="fr-FR"/>
        </a:p>
      </dgm:t>
    </dgm:pt>
    <dgm:pt modelId="{0E5B9D37-41BF-49C5-A8C1-60D57F345DDC}">
      <dgm:prSet phldrT="[Texte]"/>
      <dgm:spPr/>
      <dgm:t>
        <a:bodyPr/>
        <a:lstStyle/>
        <a:p>
          <a:r>
            <a:rPr lang="fr-FR" dirty="0"/>
            <a:t>classification</a:t>
          </a:r>
        </a:p>
      </dgm:t>
    </dgm:pt>
    <dgm:pt modelId="{3CC69C29-39A8-4200-A44E-5512C9C67B6F}" type="parTrans" cxnId="{B42C1B27-02F4-480D-869F-C4EF48B9F88E}">
      <dgm:prSet/>
      <dgm:spPr/>
      <dgm:t>
        <a:bodyPr/>
        <a:lstStyle/>
        <a:p>
          <a:endParaRPr lang="fr-FR"/>
        </a:p>
      </dgm:t>
    </dgm:pt>
    <dgm:pt modelId="{82AB52E6-776D-4AB8-89AE-5E95A50AAF54}" type="sibTrans" cxnId="{B42C1B27-02F4-480D-869F-C4EF48B9F88E}">
      <dgm:prSet/>
      <dgm:spPr/>
      <dgm:t>
        <a:bodyPr/>
        <a:lstStyle/>
        <a:p>
          <a:endParaRPr lang="fr-FR"/>
        </a:p>
      </dgm:t>
    </dgm:pt>
    <dgm:pt modelId="{8BD89B41-C564-4962-8A03-DA2B32C5AD56}" type="pres">
      <dgm:prSet presAssocID="{F670CB80-C577-468B-9EFB-779A31968DC2}" presName="rootnode" presStyleCnt="0">
        <dgm:presLayoutVars>
          <dgm:chMax/>
          <dgm:chPref/>
          <dgm:dir/>
          <dgm:animLvl val="lvl"/>
        </dgm:presLayoutVars>
      </dgm:prSet>
      <dgm:spPr/>
    </dgm:pt>
    <dgm:pt modelId="{EB257D0B-8E59-483F-9C5E-3F13A60DBC3B}" type="pres">
      <dgm:prSet presAssocID="{13C5F415-918D-4580-8AD5-6BF96039A331}" presName="composite" presStyleCnt="0"/>
      <dgm:spPr/>
    </dgm:pt>
    <dgm:pt modelId="{CECBC19C-3BCA-4F1D-BD7D-F0A40D56E46C}" type="pres">
      <dgm:prSet presAssocID="{13C5F415-918D-4580-8AD5-6BF96039A331}" presName="bentUpArrow1" presStyleLbl="alignImgPlace1" presStyleIdx="0" presStyleCnt="2" custScaleY="66702" custLinFactNeighborX="-15607" custLinFactNeighborY="1601"/>
      <dgm:spPr/>
    </dgm:pt>
    <dgm:pt modelId="{F737F509-3F01-4FCA-98E3-FCE790D255DD}" type="pres">
      <dgm:prSet presAssocID="{13C5F415-918D-4580-8AD5-6BF96039A331}" presName="ParentText" presStyleLbl="node1" presStyleIdx="0" presStyleCnt="3" custScaleX="101259" custLinFactNeighborX="-41807" custLinFactNeighborY="4642">
        <dgm:presLayoutVars>
          <dgm:chMax val="1"/>
          <dgm:chPref val="1"/>
          <dgm:bulletEnabled val="1"/>
        </dgm:presLayoutVars>
      </dgm:prSet>
      <dgm:spPr/>
    </dgm:pt>
    <dgm:pt modelId="{7B8FBCDB-0992-460C-A73D-46AE83730983}" type="pres">
      <dgm:prSet presAssocID="{13C5F415-918D-4580-8AD5-6BF96039A331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A4FDC88D-8AA3-4602-AB42-37F9DA211F0C}" type="pres">
      <dgm:prSet presAssocID="{F6AA37B2-0089-4A6F-B393-CBF410C894B9}" presName="sibTrans" presStyleCnt="0"/>
      <dgm:spPr/>
    </dgm:pt>
    <dgm:pt modelId="{691D2A87-EA75-440B-8304-F48B25CBAEBB}" type="pres">
      <dgm:prSet presAssocID="{7C46A537-4279-4DB3-8CD7-33BBA77C28CD}" presName="composite" presStyleCnt="0"/>
      <dgm:spPr/>
    </dgm:pt>
    <dgm:pt modelId="{B79B00F6-1B42-4624-8B4D-FBB5688F81F0}" type="pres">
      <dgm:prSet presAssocID="{7C46A537-4279-4DB3-8CD7-33BBA77C28CD}" presName="bentUpArrow1" presStyleLbl="alignImgPlace1" presStyleIdx="1" presStyleCnt="2" custScaleY="66051" custLinFactNeighborX="37214" custLinFactNeighborY="-13066"/>
      <dgm:spPr/>
    </dgm:pt>
    <dgm:pt modelId="{315FF23F-3B71-4B45-8982-121590501BD7}" type="pres">
      <dgm:prSet presAssocID="{7C46A537-4279-4DB3-8CD7-33BBA77C28CD}" presName="ParentText" presStyleLbl="node1" presStyleIdx="1" presStyleCnt="3" custLinFactNeighborX="-8438" custLinFactNeighborY="-12791">
        <dgm:presLayoutVars>
          <dgm:chMax val="1"/>
          <dgm:chPref val="1"/>
          <dgm:bulletEnabled val="1"/>
        </dgm:presLayoutVars>
      </dgm:prSet>
      <dgm:spPr/>
    </dgm:pt>
    <dgm:pt modelId="{0E10E343-3CEB-477B-A059-C741CE397202}" type="pres">
      <dgm:prSet presAssocID="{7C46A537-4279-4DB3-8CD7-33BBA77C28CD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D9939DE8-102C-4FB2-9046-ACAF3DD52A46}" type="pres">
      <dgm:prSet presAssocID="{EA153C9E-BE1F-409D-837C-32019F1855B2}" presName="sibTrans" presStyleCnt="0"/>
      <dgm:spPr/>
    </dgm:pt>
    <dgm:pt modelId="{11829CAC-E74F-4CA6-9AE3-BDF93FD620F9}" type="pres">
      <dgm:prSet presAssocID="{0E5B9D37-41BF-49C5-A8C1-60D57F345DDC}" presName="composite" presStyleCnt="0"/>
      <dgm:spPr/>
    </dgm:pt>
    <dgm:pt modelId="{11F71D15-7634-4E31-ABBD-B9A5A95A542E}" type="pres">
      <dgm:prSet presAssocID="{0E5B9D37-41BF-49C5-A8C1-60D57F345DDC}" presName="ParentText" presStyleLbl="node1" presStyleIdx="2" presStyleCnt="3" custLinFactNeighborX="30781" custLinFactNeighborY="-17320">
        <dgm:presLayoutVars>
          <dgm:chMax val="1"/>
          <dgm:chPref val="1"/>
          <dgm:bulletEnabled val="1"/>
        </dgm:presLayoutVars>
      </dgm:prSet>
      <dgm:spPr/>
    </dgm:pt>
  </dgm:ptLst>
  <dgm:cxnLst>
    <dgm:cxn modelId="{E33FBC08-E3D1-4F27-AD30-16FCC1046384}" type="presOf" srcId="{F670CB80-C577-468B-9EFB-779A31968DC2}" destId="{8BD89B41-C564-4962-8A03-DA2B32C5AD56}" srcOrd="0" destOrd="0" presId="urn:microsoft.com/office/officeart/2005/8/layout/StepDownProcess"/>
    <dgm:cxn modelId="{B42C1B27-02F4-480D-869F-C4EF48B9F88E}" srcId="{F670CB80-C577-468B-9EFB-779A31968DC2}" destId="{0E5B9D37-41BF-49C5-A8C1-60D57F345DDC}" srcOrd="2" destOrd="0" parTransId="{3CC69C29-39A8-4200-A44E-5512C9C67B6F}" sibTransId="{82AB52E6-776D-4AB8-89AE-5E95A50AAF54}"/>
    <dgm:cxn modelId="{8BD8853B-58CA-488C-9F3B-F1D4C9C18F81}" type="presOf" srcId="{0E5B9D37-41BF-49C5-A8C1-60D57F345DDC}" destId="{11F71D15-7634-4E31-ABBD-B9A5A95A542E}" srcOrd="0" destOrd="0" presId="urn:microsoft.com/office/officeart/2005/8/layout/StepDownProcess"/>
    <dgm:cxn modelId="{A1F02460-7495-41A8-8F08-35CB4C021A60}" srcId="{F670CB80-C577-468B-9EFB-779A31968DC2}" destId="{7C46A537-4279-4DB3-8CD7-33BBA77C28CD}" srcOrd="1" destOrd="0" parTransId="{ED376681-6010-4BC8-9F45-D6955CB66E8A}" sibTransId="{EA153C9E-BE1F-409D-837C-32019F1855B2}"/>
    <dgm:cxn modelId="{ACE54D58-542A-4887-B5E5-5ED69547CDA8}" type="presOf" srcId="{7C46A537-4279-4DB3-8CD7-33BBA77C28CD}" destId="{315FF23F-3B71-4B45-8982-121590501BD7}" srcOrd="0" destOrd="0" presId="urn:microsoft.com/office/officeart/2005/8/layout/StepDownProcess"/>
    <dgm:cxn modelId="{A489FB98-9B4C-4902-91E8-94EB7475F40F}" srcId="{F670CB80-C577-468B-9EFB-779A31968DC2}" destId="{13C5F415-918D-4580-8AD5-6BF96039A331}" srcOrd="0" destOrd="0" parTransId="{14CFB061-AC26-419B-8599-3344F29CCF5E}" sibTransId="{F6AA37B2-0089-4A6F-B393-CBF410C894B9}"/>
    <dgm:cxn modelId="{58F4B0DE-35B9-4FB5-9C93-6F07F1310632}" type="presOf" srcId="{13C5F415-918D-4580-8AD5-6BF96039A331}" destId="{F737F509-3F01-4FCA-98E3-FCE790D255DD}" srcOrd="0" destOrd="0" presId="urn:microsoft.com/office/officeart/2005/8/layout/StepDownProcess"/>
    <dgm:cxn modelId="{F9AF3476-FA67-41E7-B95C-6B0281E3D2C1}" type="presParOf" srcId="{8BD89B41-C564-4962-8A03-DA2B32C5AD56}" destId="{EB257D0B-8E59-483F-9C5E-3F13A60DBC3B}" srcOrd="0" destOrd="0" presId="urn:microsoft.com/office/officeart/2005/8/layout/StepDownProcess"/>
    <dgm:cxn modelId="{F957E31B-8573-4EBE-9433-5E6DB885EEBD}" type="presParOf" srcId="{EB257D0B-8E59-483F-9C5E-3F13A60DBC3B}" destId="{CECBC19C-3BCA-4F1D-BD7D-F0A40D56E46C}" srcOrd="0" destOrd="0" presId="urn:microsoft.com/office/officeart/2005/8/layout/StepDownProcess"/>
    <dgm:cxn modelId="{46BC006C-AB97-41A6-91A6-82128DE3CD32}" type="presParOf" srcId="{EB257D0B-8E59-483F-9C5E-3F13A60DBC3B}" destId="{F737F509-3F01-4FCA-98E3-FCE790D255DD}" srcOrd="1" destOrd="0" presId="urn:microsoft.com/office/officeart/2005/8/layout/StepDownProcess"/>
    <dgm:cxn modelId="{D28A48E5-D48F-405C-A7D3-4714DBD94D0B}" type="presParOf" srcId="{EB257D0B-8E59-483F-9C5E-3F13A60DBC3B}" destId="{7B8FBCDB-0992-460C-A73D-46AE83730983}" srcOrd="2" destOrd="0" presId="urn:microsoft.com/office/officeart/2005/8/layout/StepDownProcess"/>
    <dgm:cxn modelId="{18C7944E-5207-4595-B405-D27342239C6E}" type="presParOf" srcId="{8BD89B41-C564-4962-8A03-DA2B32C5AD56}" destId="{A4FDC88D-8AA3-4602-AB42-37F9DA211F0C}" srcOrd="1" destOrd="0" presId="urn:microsoft.com/office/officeart/2005/8/layout/StepDownProcess"/>
    <dgm:cxn modelId="{4C1B1281-4CBD-4D38-A708-27258C480671}" type="presParOf" srcId="{8BD89B41-C564-4962-8A03-DA2B32C5AD56}" destId="{691D2A87-EA75-440B-8304-F48B25CBAEBB}" srcOrd="2" destOrd="0" presId="urn:microsoft.com/office/officeart/2005/8/layout/StepDownProcess"/>
    <dgm:cxn modelId="{D99C4F42-A7B3-47F4-9EA6-2948F52B053B}" type="presParOf" srcId="{691D2A87-EA75-440B-8304-F48B25CBAEBB}" destId="{B79B00F6-1B42-4624-8B4D-FBB5688F81F0}" srcOrd="0" destOrd="0" presId="urn:microsoft.com/office/officeart/2005/8/layout/StepDownProcess"/>
    <dgm:cxn modelId="{9BEB5406-8451-49C9-845B-7BBFF8F8DDF3}" type="presParOf" srcId="{691D2A87-EA75-440B-8304-F48B25CBAEBB}" destId="{315FF23F-3B71-4B45-8982-121590501BD7}" srcOrd="1" destOrd="0" presId="urn:microsoft.com/office/officeart/2005/8/layout/StepDownProcess"/>
    <dgm:cxn modelId="{4882D873-EDD9-4C32-8C1F-777E190395E2}" type="presParOf" srcId="{691D2A87-EA75-440B-8304-F48B25CBAEBB}" destId="{0E10E343-3CEB-477B-A059-C741CE397202}" srcOrd="2" destOrd="0" presId="urn:microsoft.com/office/officeart/2005/8/layout/StepDownProcess"/>
    <dgm:cxn modelId="{2BCA32AC-4A9F-40C4-BAFF-AB4A481C7FD4}" type="presParOf" srcId="{8BD89B41-C564-4962-8A03-DA2B32C5AD56}" destId="{D9939DE8-102C-4FB2-9046-ACAF3DD52A46}" srcOrd="3" destOrd="0" presId="urn:microsoft.com/office/officeart/2005/8/layout/StepDownProcess"/>
    <dgm:cxn modelId="{9C866E36-5C69-459E-B646-3660F542A8C5}" type="presParOf" srcId="{8BD89B41-C564-4962-8A03-DA2B32C5AD56}" destId="{11829CAC-E74F-4CA6-9AE3-BDF93FD620F9}" srcOrd="4" destOrd="0" presId="urn:microsoft.com/office/officeart/2005/8/layout/StepDownProcess"/>
    <dgm:cxn modelId="{4DF20A71-D781-4568-8DDB-2D3CC39618ED}" type="presParOf" srcId="{11829CAC-E74F-4CA6-9AE3-BDF93FD620F9}" destId="{11F71D15-7634-4E31-ABBD-B9A5A95A542E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E097A7-8EA9-4568-9E6C-9AA818CDA003}" type="doc">
      <dgm:prSet loTypeId="urn:microsoft.com/office/officeart/2005/8/layout/matrix1" loCatId="matrix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9994ECDD-E3CD-4096-ABA3-EB2294F7C8DC}">
      <dgm:prSet phldrT="[Texte]"/>
      <dgm:spPr/>
      <dgm:t>
        <a:bodyPr/>
        <a:lstStyle/>
        <a:p>
          <a:r>
            <a:rPr lang="fr-FR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rPr>
            <a:t>Méthodes de détections de visages </a:t>
          </a:r>
          <a:endParaRPr lang="fr-FR" dirty="0">
            <a:solidFill>
              <a:schemeClr val="accent2">
                <a:lumMod val="75000"/>
              </a:schemeClr>
            </a:solidFill>
          </a:endParaRPr>
        </a:p>
      </dgm:t>
    </dgm:pt>
    <dgm:pt modelId="{6030D6EC-67C6-40E2-B1BD-23B202634B0C}" type="parTrans" cxnId="{1C4ADC4E-980C-45BA-988D-2E2FF6E29480}">
      <dgm:prSet/>
      <dgm:spPr/>
      <dgm:t>
        <a:bodyPr/>
        <a:lstStyle/>
        <a:p>
          <a:endParaRPr lang="fr-FR"/>
        </a:p>
      </dgm:t>
    </dgm:pt>
    <dgm:pt modelId="{270414A3-15B1-4E3F-98AA-482816E030EE}" type="sibTrans" cxnId="{1C4ADC4E-980C-45BA-988D-2E2FF6E29480}">
      <dgm:prSet/>
      <dgm:spPr/>
      <dgm:t>
        <a:bodyPr/>
        <a:lstStyle/>
        <a:p>
          <a:endParaRPr lang="fr-FR"/>
        </a:p>
      </dgm:t>
    </dgm:pt>
    <dgm:pt modelId="{1998480D-5D94-4DA9-BC04-21E496049059}">
      <dgm:prSet phldrT="[Texte]"/>
      <dgm:spPr/>
      <dgm:t>
        <a:bodyPr/>
        <a:lstStyle/>
        <a:p>
          <a:endParaRPr lang="fr-FR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fr-FR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sur les connaissances</a:t>
          </a:r>
          <a:endParaRPr lang="fr-FR" dirty="0"/>
        </a:p>
      </dgm:t>
    </dgm:pt>
    <dgm:pt modelId="{5E7C9A20-02F6-415D-8E6F-AF5EF087F172}" type="parTrans" cxnId="{104B46C6-6CE8-4747-9D28-EB27F42E6D69}">
      <dgm:prSet/>
      <dgm:spPr/>
      <dgm:t>
        <a:bodyPr/>
        <a:lstStyle/>
        <a:p>
          <a:endParaRPr lang="fr-FR"/>
        </a:p>
      </dgm:t>
    </dgm:pt>
    <dgm:pt modelId="{91DC669B-E87A-4CD3-82E2-C0C499538073}" type="sibTrans" cxnId="{104B46C6-6CE8-4747-9D28-EB27F42E6D69}">
      <dgm:prSet/>
      <dgm:spPr/>
      <dgm:t>
        <a:bodyPr/>
        <a:lstStyle/>
        <a:p>
          <a:endParaRPr lang="fr-FR"/>
        </a:p>
      </dgm:t>
    </dgm:pt>
    <dgm:pt modelId="{8DA05678-93EE-4514-829F-80E793D8D2CE}">
      <dgm:prSet phldrT="[Texte]"/>
      <dgm:spPr/>
      <dgm:t>
        <a:bodyPr/>
        <a:lstStyle/>
        <a:p>
          <a:endParaRPr lang="fr-FR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  <a:p>
          <a:r>
            <a:rPr lang="fr-FR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sur l’appariement de gabarit</a:t>
          </a:r>
          <a:endParaRPr lang="fr-FR" dirty="0"/>
        </a:p>
      </dgm:t>
    </dgm:pt>
    <dgm:pt modelId="{F877DAC5-0C17-4E59-9C16-5A1AF467C0EA}" type="parTrans" cxnId="{E3F4810D-E86B-45B4-8C13-7E46CE7D2940}">
      <dgm:prSet/>
      <dgm:spPr/>
      <dgm:t>
        <a:bodyPr/>
        <a:lstStyle/>
        <a:p>
          <a:endParaRPr lang="fr-FR"/>
        </a:p>
      </dgm:t>
    </dgm:pt>
    <dgm:pt modelId="{6E5C6EE0-EA6E-4C11-A29A-ED85CD838195}" type="sibTrans" cxnId="{E3F4810D-E86B-45B4-8C13-7E46CE7D2940}">
      <dgm:prSet/>
      <dgm:spPr/>
      <dgm:t>
        <a:bodyPr/>
        <a:lstStyle/>
        <a:p>
          <a:endParaRPr lang="fr-FR"/>
        </a:p>
      </dgm:t>
    </dgm:pt>
    <dgm:pt modelId="{AD402EE4-5269-43BE-8315-93B99EAEA494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sur les caractéristiques invariantes</a:t>
          </a:r>
        </a:p>
        <a:p>
          <a:endParaRPr lang="fr-FR" dirty="0"/>
        </a:p>
      </dgm:t>
    </dgm:pt>
    <dgm:pt modelId="{920C1E81-706E-4560-8D4E-EF24B39C218D}" type="parTrans" cxnId="{8A38632B-65E7-49E5-946D-8284F1087E4E}">
      <dgm:prSet/>
      <dgm:spPr/>
      <dgm:t>
        <a:bodyPr/>
        <a:lstStyle/>
        <a:p>
          <a:endParaRPr lang="fr-FR"/>
        </a:p>
      </dgm:t>
    </dgm:pt>
    <dgm:pt modelId="{C06C8C28-345A-4A30-848E-CF7CE21A3FA6}" type="sibTrans" cxnId="{8A38632B-65E7-49E5-946D-8284F1087E4E}">
      <dgm:prSet/>
      <dgm:spPr/>
      <dgm:t>
        <a:bodyPr/>
        <a:lstStyle/>
        <a:p>
          <a:endParaRPr lang="fr-FR"/>
        </a:p>
      </dgm:t>
    </dgm:pt>
    <dgm:pt modelId="{5F96CCB0-9488-45BA-9FE3-12E912ECA180}">
      <dgm:prSet phldrT="[Texte]"/>
      <dgm:spPr/>
      <dgm:t>
        <a:bodyPr/>
        <a:lstStyle/>
        <a:p>
          <a:r>
            <a:rPr lang="fr-FR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 </a:t>
          </a:r>
          <a:r>
            <a:rPr lang="fr-FR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sur l’apparence</a:t>
          </a:r>
        </a:p>
        <a:p>
          <a:endParaRPr lang="fr-FR" dirty="0"/>
        </a:p>
      </dgm:t>
    </dgm:pt>
    <dgm:pt modelId="{6FE1892C-13BC-4B66-A24C-E17C55AB2259}" type="parTrans" cxnId="{0381E348-E56B-4DF1-9F49-8692B9D138F6}">
      <dgm:prSet/>
      <dgm:spPr/>
      <dgm:t>
        <a:bodyPr/>
        <a:lstStyle/>
        <a:p>
          <a:endParaRPr lang="fr-FR"/>
        </a:p>
      </dgm:t>
    </dgm:pt>
    <dgm:pt modelId="{5D5258D5-F590-413D-A61F-CFB59B356C38}" type="sibTrans" cxnId="{0381E348-E56B-4DF1-9F49-8692B9D138F6}">
      <dgm:prSet/>
      <dgm:spPr/>
      <dgm:t>
        <a:bodyPr/>
        <a:lstStyle/>
        <a:p>
          <a:endParaRPr lang="fr-FR"/>
        </a:p>
      </dgm:t>
    </dgm:pt>
    <dgm:pt modelId="{E92ABB12-F572-43AC-9CEB-0969C9E92B54}" type="pres">
      <dgm:prSet presAssocID="{97E097A7-8EA9-4568-9E6C-9AA818CDA003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9F49AAF-E36E-45DA-9901-B0DFAA88D6A3}" type="pres">
      <dgm:prSet presAssocID="{97E097A7-8EA9-4568-9E6C-9AA818CDA003}" presName="matrix" presStyleCnt="0"/>
      <dgm:spPr/>
    </dgm:pt>
    <dgm:pt modelId="{FD42A69E-EF87-42E5-889B-FF5F1BDDC7DF}" type="pres">
      <dgm:prSet presAssocID="{97E097A7-8EA9-4568-9E6C-9AA818CDA003}" presName="tile1" presStyleLbl="node1" presStyleIdx="0" presStyleCnt="4" custScaleX="77291" custScaleY="52327" custLinFactNeighborX="-4143" custLinFactNeighborY="6892"/>
      <dgm:spPr/>
    </dgm:pt>
    <dgm:pt modelId="{B44C71DB-835D-49DF-98A2-A261DC1ED1AE}" type="pres">
      <dgm:prSet presAssocID="{97E097A7-8EA9-4568-9E6C-9AA818CDA003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02B80E9-3D9F-40DE-BBE0-5949CA982E08}" type="pres">
      <dgm:prSet presAssocID="{97E097A7-8EA9-4568-9E6C-9AA818CDA003}" presName="tile2" presStyleLbl="node1" presStyleIdx="1" presStyleCnt="4" custScaleX="73164" custScaleY="51163" custLinFactNeighborX="-4255" custLinFactNeighborY="3450"/>
      <dgm:spPr/>
    </dgm:pt>
    <dgm:pt modelId="{93C9ECCE-360A-4985-97B3-7766411F87DE}" type="pres">
      <dgm:prSet presAssocID="{97E097A7-8EA9-4568-9E6C-9AA818CDA003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E22C4D3-7E4E-448C-A912-C880A653AD1A}" type="pres">
      <dgm:prSet presAssocID="{97E097A7-8EA9-4568-9E6C-9AA818CDA003}" presName="tile3" presStyleLbl="node1" presStyleIdx="2" presStyleCnt="4" custScaleX="76664" custScaleY="48740" custLinFactNeighborX="-2480" custLinFactNeighborY="-18587"/>
      <dgm:spPr/>
    </dgm:pt>
    <dgm:pt modelId="{741EED36-5651-4B04-BCB7-74ED3879D6C2}" type="pres">
      <dgm:prSet presAssocID="{97E097A7-8EA9-4568-9E6C-9AA818CDA003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52DC2DA-0573-42E7-888F-3B607209AF35}" type="pres">
      <dgm:prSet presAssocID="{97E097A7-8EA9-4568-9E6C-9AA818CDA003}" presName="tile4" presStyleLbl="node1" presStyleIdx="3" presStyleCnt="4" custScaleX="79736" custScaleY="48039" custLinFactNeighborX="-3130" custLinFactNeighborY="-18593"/>
      <dgm:spPr/>
    </dgm:pt>
    <dgm:pt modelId="{B8D0339D-2AB9-413A-ACE1-93C592EC6D47}" type="pres">
      <dgm:prSet presAssocID="{97E097A7-8EA9-4568-9E6C-9AA818CDA003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30DC154C-EB67-4D35-879C-BB1213FA9908}" type="pres">
      <dgm:prSet presAssocID="{97E097A7-8EA9-4568-9E6C-9AA818CDA003}" presName="centerTile" presStyleLbl="fgShp" presStyleIdx="0" presStyleCnt="1" custLinFactNeighborX="-2926" custLinFactNeighborY="-9347">
        <dgm:presLayoutVars>
          <dgm:chMax val="0"/>
          <dgm:chPref val="0"/>
        </dgm:presLayoutVars>
      </dgm:prSet>
      <dgm:spPr/>
    </dgm:pt>
  </dgm:ptLst>
  <dgm:cxnLst>
    <dgm:cxn modelId="{E3F4810D-E86B-45B4-8C13-7E46CE7D2940}" srcId="{9994ECDD-E3CD-4096-ABA3-EB2294F7C8DC}" destId="{8DA05678-93EE-4514-829F-80E793D8D2CE}" srcOrd="1" destOrd="0" parTransId="{F877DAC5-0C17-4E59-9C16-5A1AF467C0EA}" sibTransId="{6E5C6EE0-EA6E-4C11-A29A-ED85CD838195}"/>
    <dgm:cxn modelId="{32699D1D-B4F4-4D52-9B08-383A879D5442}" type="presOf" srcId="{1998480D-5D94-4DA9-BC04-21E496049059}" destId="{FD42A69E-EF87-42E5-889B-FF5F1BDDC7DF}" srcOrd="0" destOrd="0" presId="urn:microsoft.com/office/officeart/2005/8/layout/matrix1"/>
    <dgm:cxn modelId="{8A38632B-65E7-49E5-946D-8284F1087E4E}" srcId="{9994ECDD-E3CD-4096-ABA3-EB2294F7C8DC}" destId="{AD402EE4-5269-43BE-8315-93B99EAEA494}" srcOrd="2" destOrd="0" parTransId="{920C1E81-706E-4560-8D4E-EF24B39C218D}" sibTransId="{C06C8C28-345A-4A30-848E-CF7CE21A3FA6}"/>
    <dgm:cxn modelId="{FB3F6E3D-B03C-4E64-BCFB-B7E103B9DBC2}" type="presOf" srcId="{8DA05678-93EE-4514-829F-80E793D8D2CE}" destId="{A02B80E9-3D9F-40DE-BBE0-5949CA982E08}" srcOrd="0" destOrd="0" presId="urn:microsoft.com/office/officeart/2005/8/layout/matrix1"/>
    <dgm:cxn modelId="{F967AB43-9EFC-4A1B-82CB-86C3991D4DDF}" type="presOf" srcId="{1998480D-5D94-4DA9-BC04-21E496049059}" destId="{B44C71DB-835D-49DF-98A2-A261DC1ED1AE}" srcOrd="1" destOrd="0" presId="urn:microsoft.com/office/officeart/2005/8/layout/matrix1"/>
    <dgm:cxn modelId="{0381E348-E56B-4DF1-9F49-8692B9D138F6}" srcId="{9994ECDD-E3CD-4096-ABA3-EB2294F7C8DC}" destId="{5F96CCB0-9488-45BA-9FE3-12E912ECA180}" srcOrd="3" destOrd="0" parTransId="{6FE1892C-13BC-4B66-A24C-E17C55AB2259}" sibTransId="{5D5258D5-F590-413D-A61F-CFB59B356C38}"/>
    <dgm:cxn modelId="{2C0F0B4B-4C28-4403-AEDE-226C69EC301A}" type="presOf" srcId="{5F96CCB0-9488-45BA-9FE3-12E912ECA180}" destId="{752DC2DA-0573-42E7-888F-3B607209AF35}" srcOrd="0" destOrd="0" presId="urn:microsoft.com/office/officeart/2005/8/layout/matrix1"/>
    <dgm:cxn modelId="{1C4ADC4E-980C-45BA-988D-2E2FF6E29480}" srcId="{97E097A7-8EA9-4568-9E6C-9AA818CDA003}" destId="{9994ECDD-E3CD-4096-ABA3-EB2294F7C8DC}" srcOrd="0" destOrd="0" parTransId="{6030D6EC-67C6-40E2-B1BD-23B202634B0C}" sibTransId="{270414A3-15B1-4E3F-98AA-482816E030EE}"/>
    <dgm:cxn modelId="{FAA94D52-9FA7-4D6A-BE92-C883CF8A6E2C}" type="presOf" srcId="{97E097A7-8EA9-4568-9E6C-9AA818CDA003}" destId="{E92ABB12-F572-43AC-9CEB-0969C9E92B54}" srcOrd="0" destOrd="0" presId="urn:microsoft.com/office/officeart/2005/8/layout/matrix1"/>
    <dgm:cxn modelId="{F5884753-BF6D-462B-B2D0-3144E154E72F}" type="presOf" srcId="{5F96CCB0-9488-45BA-9FE3-12E912ECA180}" destId="{B8D0339D-2AB9-413A-ACE1-93C592EC6D47}" srcOrd="1" destOrd="0" presId="urn:microsoft.com/office/officeart/2005/8/layout/matrix1"/>
    <dgm:cxn modelId="{6815AE97-0DD8-455B-B7E5-E2AF9BF59E9F}" type="presOf" srcId="{9994ECDD-E3CD-4096-ABA3-EB2294F7C8DC}" destId="{30DC154C-EB67-4D35-879C-BB1213FA9908}" srcOrd="0" destOrd="0" presId="urn:microsoft.com/office/officeart/2005/8/layout/matrix1"/>
    <dgm:cxn modelId="{F842789C-2541-4BCB-A0B6-B30E38394F78}" type="presOf" srcId="{AD402EE4-5269-43BE-8315-93B99EAEA494}" destId="{1E22C4D3-7E4E-448C-A912-C880A653AD1A}" srcOrd="0" destOrd="0" presId="urn:microsoft.com/office/officeart/2005/8/layout/matrix1"/>
    <dgm:cxn modelId="{4E77A8A7-230E-48F2-BE59-EDD3C165D9F0}" type="presOf" srcId="{AD402EE4-5269-43BE-8315-93B99EAEA494}" destId="{741EED36-5651-4B04-BCB7-74ED3879D6C2}" srcOrd="1" destOrd="0" presId="urn:microsoft.com/office/officeart/2005/8/layout/matrix1"/>
    <dgm:cxn modelId="{104B46C6-6CE8-4747-9D28-EB27F42E6D69}" srcId="{9994ECDD-E3CD-4096-ABA3-EB2294F7C8DC}" destId="{1998480D-5D94-4DA9-BC04-21E496049059}" srcOrd="0" destOrd="0" parTransId="{5E7C9A20-02F6-415D-8E6F-AF5EF087F172}" sibTransId="{91DC669B-E87A-4CD3-82E2-C0C499538073}"/>
    <dgm:cxn modelId="{EEB3B6E8-6077-472B-98CF-60901F140720}" type="presOf" srcId="{8DA05678-93EE-4514-829F-80E793D8D2CE}" destId="{93C9ECCE-360A-4985-97B3-7766411F87DE}" srcOrd="1" destOrd="0" presId="urn:microsoft.com/office/officeart/2005/8/layout/matrix1"/>
    <dgm:cxn modelId="{26A3B496-F60A-4726-9A07-D37C71B38468}" type="presParOf" srcId="{E92ABB12-F572-43AC-9CEB-0969C9E92B54}" destId="{79F49AAF-E36E-45DA-9901-B0DFAA88D6A3}" srcOrd="0" destOrd="0" presId="urn:microsoft.com/office/officeart/2005/8/layout/matrix1"/>
    <dgm:cxn modelId="{3CD07230-EDA2-4984-B435-5608D6FFE1E0}" type="presParOf" srcId="{79F49AAF-E36E-45DA-9901-B0DFAA88D6A3}" destId="{FD42A69E-EF87-42E5-889B-FF5F1BDDC7DF}" srcOrd="0" destOrd="0" presId="urn:microsoft.com/office/officeart/2005/8/layout/matrix1"/>
    <dgm:cxn modelId="{1B25D9E4-FA34-4124-84CB-7F3999DFC923}" type="presParOf" srcId="{79F49AAF-E36E-45DA-9901-B0DFAA88D6A3}" destId="{B44C71DB-835D-49DF-98A2-A261DC1ED1AE}" srcOrd="1" destOrd="0" presId="urn:microsoft.com/office/officeart/2005/8/layout/matrix1"/>
    <dgm:cxn modelId="{D46B83A3-C021-4C71-BC1D-52DCEFEC4DFB}" type="presParOf" srcId="{79F49AAF-E36E-45DA-9901-B0DFAA88D6A3}" destId="{A02B80E9-3D9F-40DE-BBE0-5949CA982E08}" srcOrd="2" destOrd="0" presId="urn:microsoft.com/office/officeart/2005/8/layout/matrix1"/>
    <dgm:cxn modelId="{26EEAF83-D844-4D54-9AA0-E52CBBA73380}" type="presParOf" srcId="{79F49AAF-E36E-45DA-9901-B0DFAA88D6A3}" destId="{93C9ECCE-360A-4985-97B3-7766411F87DE}" srcOrd="3" destOrd="0" presId="urn:microsoft.com/office/officeart/2005/8/layout/matrix1"/>
    <dgm:cxn modelId="{16A5E71F-FBA2-45B3-9FCC-F2C9073D2E5F}" type="presParOf" srcId="{79F49AAF-E36E-45DA-9901-B0DFAA88D6A3}" destId="{1E22C4D3-7E4E-448C-A912-C880A653AD1A}" srcOrd="4" destOrd="0" presId="urn:microsoft.com/office/officeart/2005/8/layout/matrix1"/>
    <dgm:cxn modelId="{D0677904-E8CB-40DF-8159-6DF8A78EC13B}" type="presParOf" srcId="{79F49AAF-E36E-45DA-9901-B0DFAA88D6A3}" destId="{741EED36-5651-4B04-BCB7-74ED3879D6C2}" srcOrd="5" destOrd="0" presId="urn:microsoft.com/office/officeart/2005/8/layout/matrix1"/>
    <dgm:cxn modelId="{0259663C-5D37-4791-9565-41A5FD899E75}" type="presParOf" srcId="{79F49AAF-E36E-45DA-9901-B0DFAA88D6A3}" destId="{752DC2DA-0573-42E7-888F-3B607209AF35}" srcOrd="6" destOrd="0" presId="urn:microsoft.com/office/officeart/2005/8/layout/matrix1"/>
    <dgm:cxn modelId="{173A835D-C676-473F-9E90-C4A087280757}" type="presParOf" srcId="{79F49AAF-E36E-45DA-9901-B0DFAA88D6A3}" destId="{B8D0339D-2AB9-413A-ACE1-93C592EC6D47}" srcOrd="7" destOrd="0" presId="urn:microsoft.com/office/officeart/2005/8/layout/matrix1"/>
    <dgm:cxn modelId="{A6A9A904-3D55-48C7-A54C-0F11365938F2}" type="presParOf" srcId="{E92ABB12-F572-43AC-9CEB-0969C9E92B54}" destId="{30DC154C-EB67-4D35-879C-BB1213FA9908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CBC19C-3BCA-4F1D-BD7D-F0A40D56E46C}">
      <dsp:nvSpPr>
        <dsp:cNvPr id="0" name=""/>
        <dsp:cNvSpPr/>
      </dsp:nvSpPr>
      <dsp:spPr>
        <a:xfrm rot="5400000">
          <a:off x="830506" y="1218865"/>
          <a:ext cx="710669" cy="12129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737F509-3F01-4FCA-98E3-FCE790D255DD}">
      <dsp:nvSpPr>
        <dsp:cNvPr id="0" name=""/>
        <dsp:cNvSpPr/>
      </dsp:nvSpPr>
      <dsp:spPr>
        <a:xfrm>
          <a:off x="0" y="79024"/>
          <a:ext cx="1816153" cy="12554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Image</a:t>
          </a:r>
        </a:p>
      </dsp:txBody>
      <dsp:txXfrm>
        <a:off x="61297" y="140321"/>
        <a:ext cx="1693559" cy="1132848"/>
      </dsp:txXfrm>
    </dsp:sp>
    <dsp:sp modelId="{7B8FBCDB-0992-460C-A73D-46AE83730983}">
      <dsp:nvSpPr>
        <dsp:cNvPr id="0" name=""/>
        <dsp:cNvSpPr/>
      </dsp:nvSpPr>
      <dsp:spPr>
        <a:xfrm>
          <a:off x="2353725" y="140481"/>
          <a:ext cx="1304473" cy="101470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B00F6-1B42-4624-8B4D-FBB5688F81F0}">
      <dsp:nvSpPr>
        <dsp:cNvPr id="0" name=""/>
        <dsp:cNvSpPr/>
      </dsp:nvSpPr>
      <dsp:spPr>
        <a:xfrm rot="5400000">
          <a:off x="2955866" y="2295488"/>
          <a:ext cx="703733" cy="12129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5FF23F-3B71-4B45-8982-121590501BD7}">
      <dsp:nvSpPr>
        <dsp:cNvPr id="0" name=""/>
        <dsp:cNvSpPr/>
      </dsp:nvSpPr>
      <dsp:spPr>
        <a:xfrm>
          <a:off x="1890002" y="1093054"/>
          <a:ext cx="1793572" cy="12554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Détection de visage/masque</a:t>
          </a:r>
        </a:p>
      </dsp:txBody>
      <dsp:txXfrm>
        <a:off x="1951299" y="1154351"/>
        <a:ext cx="1670978" cy="1132848"/>
      </dsp:txXfrm>
    </dsp:sp>
    <dsp:sp modelId="{0E10E343-3CEB-477B-A059-C741CE397202}">
      <dsp:nvSpPr>
        <dsp:cNvPr id="0" name=""/>
        <dsp:cNvSpPr/>
      </dsp:nvSpPr>
      <dsp:spPr>
        <a:xfrm>
          <a:off x="3834916" y="1373373"/>
          <a:ext cx="1304473" cy="1014704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F71D15-7634-4E31-ABBD-B9A5A95A542E}">
      <dsp:nvSpPr>
        <dsp:cNvPr id="0" name=""/>
        <dsp:cNvSpPr/>
      </dsp:nvSpPr>
      <dsp:spPr>
        <a:xfrm>
          <a:off x="4082687" y="2265618"/>
          <a:ext cx="1793572" cy="12554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classification</a:t>
          </a:r>
        </a:p>
      </dsp:txBody>
      <dsp:txXfrm>
        <a:off x="4143984" y="2326915"/>
        <a:ext cx="1670978" cy="1132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2A69E-EF87-42E5-889B-FF5F1BDDC7DF}">
      <dsp:nvSpPr>
        <dsp:cNvPr id="0" name=""/>
        <dsp:cNvSpPr/>
      </dsp:nvSpPr>
      <dsp:spPr>
        <a:xfrm rot="16200000">
          <a:off x="1092064" y="-103715"/>
          <a:ext cx="1224013" cy="2910977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sur les connaissances</a:t>
          </a:r>
          <a:endParaRPr lang="fr-FR" sz="1400" kern="1200" dirty="0"/>
        </a:p>
      </dsp:txBody>
      <dsp:txXfrm rot="5400000">
        <a:off x="248583" y="739766"/>
        <a:ext cx="2910977" cy="918010"/>
      </dsp:txXfrm>
    </dsp:sp>
    <dsp:sp modelId="{A02B80E9-3D9F-40DE-BBE0-5949CA982E08}">
      <dsp:nvSpPr>
        <dsp:cNvPr id="0" name=""/>
        <dsp:cNvSpPr/>
      </dsp:nvSpPr>
      <dsp:spPr>
        <a:xfrm>
          <a:off x="4088337" y="672866"/>
          <a:ext cx="2755544" cy="1196785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>
            <a:solidFill>
              <a:schemeClr val="bg1"/>
            </a:solidFill>
            <a:latin typeface="Times New Roman" pitchFamily="18" charset="0"/>
            <a:cs typeface="Times New Roman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sur l’appariement de gabarit</a:t>
          </a:r>
          <a:endParaRPr lang="fr-FR" sz="1400" kern="1200" dirty="0"/>
        </a:p>
      </dsp:txBody>
      <dsp:txXfrm>
        <a:off x="4088337" y="672866"/>
        <a:ext cx="2755544" cy="897589"/>
      </dsp:txXfrm>
    </dsp:sp>
    <dsp:sp modelId="{1E22C4D3-7E4E-448C-A912-C880A653AD1A}">
      <dsp:nvSpPr>
        <dsp:cNvPr id="0" name=""/>
        <dsp:cNvSpPr/>
      </dsp:nvSpPr>
      <dsp:spPr>
        <a:xfrm rot="10800000">
          <a:off x="323022" y="2524886"/>
          <a:ext cx="2887363" cy="1140108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sur les caractéristiques invariantes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/>
        </a:p>
      </dsp:txBody>
      <dsp:txXfrm rot="10800000">
        <a:off x="323022" y="2809913"/>
        <a:ext cx="2887363" cy="855081"/>
      </dsp:txXfrm>
    </dsp:sp>
    <dsp:sp modelId="{752DC2DA-0573-42E7-888F-3B607209AF35}">
      <dsp:nvSpPr>
        <dsp:cNvPr id="0" name=""/>
        <dsp:cNvSpPr/>
      </dsp:nvSpPr>
      <dsp:spPr>
        <a:xfrm rot="5400000">
          <a:off x="4946625" y="1593269"/>
          <a:ext cx="1123710" cy="3003062"/>
        </a:xfrm>
        <a:prstGeom prst="round1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Basée  </a:t>
          </a:r>
          <a:r>
            <a:rPr lang="fr-FR" sz="1400" kern="1200">
              <a:solidFill>
                <a:schemeClr val="bg1"/>
              </a:solidFill>
              <a:latin typeface="Times New Roman" pitchFamily="18" charset="0"/>
              <a:cs typeface="Times New Roman" pitchFamily="18" charset="0"/>
            </a:rPr>
            <a:t>sur l’apparence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 dirty="0"/>
        </a:p>
      </dsp:txBody>
      <dsp:txXfrm rot="-5400000">
        <a:off x="4006948" y="2813872"/>
        <a:ext cx="3003062" cy="842782"/>
      </dsp:txXfrm>
    </dsp:sp>
    <dsp:sp modelId="{30DC154C-EB67-4D35-879C-BB1213FA9908}">
      <dsp:nvSpPr>
        <dsp:cNvPr id="0" name=""/>
        <dsp:cNvSpPr/>
      </dsp:nvSpPr>
      <dsp:spPr>
        <a:xfrm>
          <a:off x="2570259" y="1645051"/>
          <a:ext cx="2259754" cy="1169581"/>
        </a:xfrm>
        <a:prstGeom prst="round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rPr>
            <a:t>Méthodes de détections de visages </a:t>
          </a:r>
          <a:endParaRPr lang="fr-FR" sz="1400" kern="1200" dirty="0">
            <a:solidFill>
              <a:schemeClr val="accent2">
                <a:lumMod val="75000"/>
              </a:schemeClr>
            </a:solidFill>
          </a:endParaRPr>
        </a:p>
      </dsp:txBody>
      <dsp:txXfrm>
        <a:off x="2627353" y="1702145"/>
        <a:ext cx="2145566" cy="1055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t="893" b="893"/>
          <a:stretch/>
        </p:blipFill>
        <p:spPr>
          <a:xfrm>
            <a:off x="8159800" y="1226525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893" b="893"/>
          <a:stretch/>
        </p:blipFill>
        <p:spPr>
          <a:xfrm>
            <a:off x="5840740" y="3088850"/>
            <a:ext cx="86896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1593450"/>
            <a:ext cx="9144000" cy="19566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514800" y="2010200"/>
            <a:ext cx="6390300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1593450"/>
            <a:ext cx="81600" cy="195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4">
            <a:alphaModFix/>
          </a:blip>
          <a:srcRect t="32908"/>
          <a:stretch/>
        </p:blipFill>
        <p:spPr>
          <a:xfrm>
            <a:off x="4559800" y="0"/>
            <a:ext cx="2083750" cy="14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28456" y="31516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6498100" y="1154949"/>
            <a:ext cx="868950" cy="855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30045"/>
          <a:stretch/>
        </p:blipFill>
        <p:spPr>
          <a:xfrm>
            <a:off x="8642450" y="2072900"/>
            <a:ext cx="501549" cy="7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57406"/>
          <a:stretch/>
        </p:blipFill>
        <p:spPr>
          <a:xfrm>
            <a:off x="3900875" y="4430100"/>
            <a:ext cx="1680350" cy="71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t="670" b="661"/>
          <a:stretch/>
        </p:blipFill>
        <p:spPr>
          <a:xfrm>
            <a:off x="7894561" y="4059551"/>
            <a:ext cx="725380" cy="7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 rotWithShape="1">
          <a:blip r:embed="rId4">
            <a:alphaModFix/>
          </a:blip>
          <a:srcRect t="893" b="893"/>
          <a:stretch/>
        </p:blipFill>
        <p:spPr>
          <a:xfrm>
            <a:off x="4843790" y="3138650"/>
            <a:ext cx="868960" cy="8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 rotWithShape="1">
          <a:blip r:embed="rId3">
            <a:alphaModFix/>
          </a:blip>
          <a:srcRect r="30045"/>
          <a:stretch/>
        </p:blipFill>
        <p:spPr>
          <a:xfrm>
            <a:off x="8642450" y="1370757"/>
            <a:ext cx="501549" cy="71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0" y="1784975"/>
            <a:ext cx="9144000" cy="1573500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14800" y="2702092"/>
            <a:ext cx="8114400" cy="41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0" y="1784975"/>
            <a:ext cx="81600" cy="157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/>
              </a:solidFill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t="893" b="893"/>
          <a:stretch/>
        </p:blipFill>
        <p:spPr>
          <a:xfrm>
            <a:off x="8135275" y="254100"/>
            <a:ext cx="559400" cy="5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5941581" y="711496"/>
            <a:ext cx="1313988" cy="1293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87100" y="3062074"/>
            <a:ext cx="936025" cy="92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 rotWithShape="1">
          <a:blip r:embed="rId4">
            <a:alphaModFix/>
          </a:blip>
          <a:srcRect b="44635"/>
          <a:stretch/>
        </p:blipFill>
        <p:spPr>
          <a:xfrm>
            <a:off x="5902900" y="4209475"/>
            <a:ext cx="1680350" cy="9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t="32908"/>
          <a:stretch/>
        </p:blipFill>
        <p:spPr>
          <a:xfrm>
            <a:off x="3629000" y="0"/>
            <a:ext cx="2083750" cy="140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8166075" y="25635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7027447" y="297762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1033005" y="3887925"/>
            <a:ext cx="929773" cy="9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665100" y="665100"/>
            <a:ext cx="7813800" cy="3813300"/>
          </a:xfrm>
          <a:prstGeom prst="roundRect">
            <a:avLst>
              <a:gd name="adj" fmla="val 1630"/>
            </a:avLst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1291100" y="2161800"/>
            <a:ext cx="6561600" cy="81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▸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▹"/>
              <a:defRPr sz="3200"/>
            </a:lvl8pPr>
            <a:lvl9pPr marL="4114800" lvl="8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9" name="Google Shape;39;p4"/>
          <p:cNvSpPr txBox="1"/>
          <p:nvPr/>
        </p:nvSpPr>
        <p:spPr>
          <a:xfrm>
            <a:off x="3593400" y="419937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85725" dist="28575" dir="5400000" algn="bl" rotWithShape="0">
              <a:srgbClr val="000000">
                <a:alpha val="24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rPr>
              <a:t>“</a:t>
            </a:r>
            <a:endParaRPr sz="6000" b="1">
              <a:solidFill>
                <a:schemeClr val="lt1"/>
              </a:solidFill>
              <a:latin typeface="Encode Sans Semi Condensed"/>
              <a:ea typeface="Encode Sans Semi Condensed"/>
              <a:cs typeface="Encode Sans Semi Condensed"/>
              <a:sym typeface="Encode Sans Semi Condensed"/>
            </a:endParaRPr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41" name="Google Shape;41;p4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104865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7327875" y="3817675"/>
            <a:ext cx="1007150" cy="9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6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" name="Google Shape;62;p6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63" name="Google Shape;63;p6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514800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3897594" y="1582775"/>
            <a:ext cx="2991000" cy="29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69" name="Google Shape;69;p6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6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8"/>
          <p:cNvPicPr preferRelativeResize="0"/>
          <p:nvPr/>
        </p:nvPicPr>
        <p:blipFill rotWithShape="1">
          <a:blip r:embed="rId2">
            <a:alphaModFix/>
          </a:blip>
          <a:srcRect t="893" b="893"/>
          <a:stretch/>
        </p:blipFill>
        <p:spPr>
          <a:xfrm>
            <a:off x="7728625" y="490650"/>
            <a:ext cx="675750" cy="66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8"/>
          <p:cNvPicPr preferRelativeResize="0"/>
          <p:nvPr/>
        </p:nvPicPr>
        <p:blipFill rotWithShape="1">
          <a:blip r:embed="rId2">
            <a:alphaModFix/>
          </a:blip>
          <a:srcRect b="32971"/>
          <a:stretch/>
        </p:blipFill>
        <p:spPr>
          <a:xfrm>
            <a:off x="7671150" y="4688726"/>
            <a:ext cx="675750" cy="4547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8"/>
          <p:cNvGrpSpPr/>
          <p:nvPr/>
        </p:nvGrpSpPr>
        <p:grpSpPr>
          <a:xfrm>
            <a:off x="0" y="809153"/>
            <a:ext cx="9144000" cy="665100"/>
            <a:chOff x="0" y="809153"/>
            <a:chExt cx="9144000" cy="665100"/>
          </a:xfrm>
        </p:grpSpPr>
        <p:sp>
          <p:nvSpPr>
            <p:cNvPr id="90" name="Google Shape;90;p8"/>
            <p:cNvSpPr/>
            <p:nvPr/>
          </p:nvSpPr>
          <p:spPr>
            <a:xfrm>
              <a:off x="0" y="809153"/>
              <a:ext cx="91440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8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94" name="Google Shape;94;p8"/>
          <p:cNvPicPr preferRelativeResize="0"/>
          <p:nvPr/>
        </p:nvPicPr>
        <p:blipFill rotWithShape="1">
          <a:blip r:embed="rId3">
            <a:alphaModFix/>
          </a:blip>
          <a:srcRect t="25361"/>
          <a:stretch/>
        </p:blipFill>
        <p:spPr>
          <a:xfrm>
            <a:off x="6282250" y="0"/>
            <a:ext cx="1446375" cy="108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7330024" y="2266737"/>
            <a:ext cx="1004351" cy="988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3">
            <a:alphaModFix/>
          </a:blip>
          <a:srcRect r="23383"/>
          <a:stretch/>
        </p:blipFill>
        <p:spPr>
          <a:xfrm>
            <a:off x="8277325" y="3336980"/>
            <a:ext cx="866675" cy="113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t="980" b="990"/>
          <a:stretch/>
        </p:blipFill>
        <p:spPr>
          <a:xfrm>
            <a:off x="8277325" y="1248138"/>
            <a:ext cx="675748" cy="66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small">
  <p:cSld name="TITLE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 rot="5400000">
            <a:off x="4284135" y="-1236127"/>
            <a:ext cx="575700" cy="3047954"/>
            <a:chOff x="0" y="809153"/>
            <a:chExt cx="575700" cy="665100"/>
          </a:xfrm>
        </p:grpSpPr>
        <p:sp>
          <p:nvSpPr>
            <p:cNvPr id="100" name="Google Shape;100;p9"/>
            <p:cNvSpPr/>
            <p:nvPr/>
          </p:nvSpPr>
          <p:spPr>
            <a:xfrm>
              <a:off x="0" y="809153"/>
              <a:ext cx="575700" cy="665100"/>
            </a:xfrm>
            <a:prstGeom prst="rect">
              <a:avLst/>
            </a:prstGeom>
            <a:solidFill>
              <a:srgbClr val="001033">
                <a:alpha val="329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0" y="809153"/>
              <a:ext cx="81600" cy="665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3048003" y="90300"/>
            <a:ext cx="3048000" cy="485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9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9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137" name="Google Shape;137;p12"/>
          <p:cNvPicPr preferRelativeResize="0"/>
          <p:nvPr/>
        </p:nvPicPr>
        <p:blipFill rotWithShape="1">
          <a:blip r:embed="rId3">
            <a:alphaModFix/>
          </a:blip>
          <a:srcRect t="670" b="670"/>
          <a:stretch/>
        </p:blipFill>
        <p:spPr>
          <a:xfrm>
            <a:off x="8280475" y="2416469"/>
            <a:ext cx="595150" cy="589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2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7027447" y="232387"/>
            <a:ext cx="595150" cy="5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 t="670" b="661"/>
          <a:stretch/>
        </p:blipFill>
        <p:spPr>
          <a:xfrm>
            <a:off x="371105" y="3969625"/>
            <a:ext cx="929773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2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315900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281325" y="1351150"/>
            <a:ext cx="710101" cy="69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8033925" y="36863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2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7910125" y="182975"/>
            <a:ext cx="1233875" cy="171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2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68030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chemeClr val="accen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frame">
            <a:avLst>
              <a:gd name="adj1" fmla="val 6831"/>
            </a:avLst>
          </a:prstGeom>
          <a:noFill/>
          <a:ln>
            <a:noFill/>
          </a:ln>
        </p:spPr>
      </p:pic>
      <p:sp>
        <p:nvSpPr>
          <p:cNvPr id="147" name="Google Shape;147;p13"/>
          <p:cNvSpPr txBox="1">
            <a:spLocks noGrp="1"/>
          </p:cNvSpPr>
          <p:nvPr>
            <p:ph type="sldNum" idx="12"/>
          </p:nvPr>
        </p:nvSpPr>
        <p:spPr>
          <a:xfrm>
            <a:off x="4297650" y="4796725"/>
            <a:ext cx="548700" cy="346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pic>
        <p:nvPicPr>
          <p:cNvPr id="148" name="Google Shape;148;p13"/>
          <p:cNvPicPr preferRelativeResize="0"/>
          <p:nvPr/>
        </p:nvPicPr>
        <p:blipFill rotWithShape="1">
          <a:blip r:embed="rId3">
            <a:alphaModFix/>
          </a:blip>
          <a:srcRect r="22516"/>
          <a:stretch/>
        </p:blipFill>
        <p:spPr>
          <a:xfrm>
            <a:off x="8876366" y="3664275"/>
            <a:ext cx="267633" cy="3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t="39272"/>
          <a:stretch/>
        </p:blipFill>
        <p:spPr>
          <a:xfrm>
            <a:off x="7280775" y="-1"/>
            <a:ext cx="490400" cy="29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3"/>
          <p:cNvPicPr preferRelativeResize="0"/>
          <p:nvPr/>
        </p:nvPicPr>
        <p:blipFill rotWithShape="1">
          <a:blip r:embed="rId4">
            <a:alphaModFix/>
          </a:blip>
          <a:srcRect b="36848"/>
          <a:stretch/>
        </p:blipFill>
        <p:spPr>
          <a:xfrm>
            <a:off x="439125" y="4553975"/>
            <a:ext cx="929775" cy="5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3"/>
          <p:cNvPicPr preferRelativeResize="0"/>
          <p:nvPr/>
        </p:nvPicPr>
        <p:blipFill rotWithShape="1">
          <a:blip r:embed="rId3">
            <a:alphaModFix/>
          </a:blip>
          <a:srcRect t="31866"/>
          <a:stretch/>
        </p:blipFill>
        <p:spPr>
          <a:xfrm>
            <a:off x="439125" y="0"/>
            <a:ext cx="1732351" cy="118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134250" y="1240360"/>
            <a:ext cx="548701" cy="54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3"/>
          <p:cNvPicPr preferRelativeResize="0"/>
          <p:nvPr/>
        </p:nvPicPr>
        <p:blipFill rotWithShape="1">
          <a:blip r:embed="rId5">
            <a:alphaModFix/>
          </a:blip>
          <a:srcRect t="980" b="990"/>
          <a:stretch/>
        </p:blipFill>
        <p:spPr>
          <a:xfrm>
            <a:off x="8157200" y="4143950"/>
            <a:ext cx="841700" cy="82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3"/>
          <p:cNvPicPr preferRelativeResize="0"/>
          <p:nvPr/>
        </p:nvPicPr>
        <p:blipFill rotWithShape="1">
          <a:blip r:embed="rId3">
            <a:alphaModFix/>
          </a:blip>
          <a:srcRect r="27808"/>
          <a:stretch/>
        </p:blipFill>
        <p:spPr>
          <a:xfrm>
            <a:off x="8430750" y="1014413"/>
            <a:ext cx="713250" cy="99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3"/>
          <p:cNvPicPr preferRelativeResize="0"/>
          <p:nvPr/>
        </p:nvPicPr>
        <p:blipFill rotWithShape="1">
          <a:blip r:embed="rId3">
            <a:alphaModFix/>
          </a:blip>
          <a:srcRect l="28341"/>
          <a:stretch/>
        </p:blipFill>
        <p:spPr>
          <a:xfrm>
            <a:off x="0" y="2350450"/>
            <a:ext cx="315900" cy="44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bel"/>
              <a:buNone/>
              <a:defRPr sz="3600" b="1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14800" y="1582772"/>
            <a:ext cx="6373800" cy="2889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Encode Sans Semi Condensed Light"/>
              <a:buChar char="▸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▹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Encode Sans Semi Condensed Light"/>
              <a:buChar char="■"/>
              <a:defRPr sz="2400">
                <a:solidFill>
                  <a:schemeClr val="lt1"/>
                </a:solidFill>
                <a:latin typeface="Encode Sans Semi Condensed Light"/>
                <a:ea typeface="Encode Sans Semi Condensed Light"/>
                <a:cs typeface="Encode Sans Semi Condensed Light"/>
                <a:sym typeface="Encode Sans Semi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 rtl="0">
              <a:buNone/>
              <a:defRPr sz="13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  <p:sldLayoutId id="2147483658" r:id="rId7"/>
    <p:sldLayoutId id="2147483659" r:id="rId8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4"/>
          <p:cNvSpPr txBox="1">
            <a:spLocks noGrp="1"/>
          </p:cNvSpPr>
          <p:nvPr>
            <p:ph type="ctrTitle"/>
          </p:nvPr>
        </p:nvSpPr>
        <p:spPr>
          <a:xfrm>
            <a:off x="514799" y="2010200"/>
            <a:ext cx="8491177" cy="114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CONVOLUTIONAL NEURAL NETWORK POUR LA DETECTION DU PORT DE MA</a:t>
            </a:r>
            <a:r>
              <a:rPr lang="fr-FR" sz="3600" dirty="0"/>
              <a:t>SQUE </a:t>
            </a:r>
            <a:endParaRPr sz="3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607EFE-C3B9-4DB9-8825-1D83DDC0A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2649" cy="74292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EC9AD08-A44C-4D9B-93C9-06D53AFC6443}"/>
              </a:ext>
            </a:extLst>
          </p:cNvPr>
          <p:cNvSpPr txBox="1"/>
          <p:nvPr/>
        </p:nvSpPr>
        <p:spPr>
          <a:xfrm>
            <a:off x="6193767" y="-8433"/>
            <a:ext cx="2950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  <a:latin typeface="Book Antiqua" pitchFamily="18" charset="0"/>
                <a:cs typeface="Calibri" panose="020F0502020204030204" pitchFamily="34" charset="0"/>
              </a:rPr>
              <a:t>Faculté de Technologie</a:t>
            </a:r>
          </a:p>
          <a:p>
            <a:pPr algn="ctr"/>
            <a:r>
              <a:rPr lang="fr-FR" sz="2000" b="1" dirty="0">
                <a:solidFill>
                  <a:schemeClr val="bg1"/>
                </a:solidFill>
                <a:latin typeface="Book Antiqua" pitchFamily="18" charset="0"/>
                <a:cs typeface="Calibri" panose="020F0502020204030204" pitchFamily="34" charset="0"/>
              </a:rPr>
              <a:t>Département  A.T.E</a:t>
            </a:r>
          </a:p>
          <a:p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6ABF63-7A80-41F5-8B3D-C25E2586CD84}"/>
              </a:ext>
            </a:extLst>
          </p:cNvPr>
          <p:cNvSpPr txBox="1"/>
          <p:nvPr/>
        </p:nvSpPr>
        <p:spPr>
          <a:xfrm>
            <a:off x="514799" y="4159367"/>
            <a:ext cx="2630886" cy="738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/>
              <a:t>        </a:t>
            </a:r>
            <a:r>
              <a:rPr lang="fr-FR" b="1"/>
              <a:t>Présenté </a:t>
            </a:r>
            <a:r>
              <a:rPr lang="fr-FR" b="1" dirty="0"/>
              <a:t>par :</a:t>
            </a:r>
          </a:p>
          <a:p>
            <a:r>
              <a:rPr lang="fr-FR" b="1" dirty="0"/>
              <a:t>	MAZIR MELISSA</a:t>
            </a:r>
          </a:p>
          <a:p>
            <a:r>
              <a:rPr lang="fr-FR" b="1" dirty="0"/>
              <a:t>	AMRIOU HANANE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2B866B-9FF1-43A4-9B06-4EDDC57C9022}"/>
              </a:ext>
            </a:extLst>
          </p:cNvPr>
          <p:cNvSpPr txBox="1"/>
          <p:nvPr/>
        </p:nvSpPr>
        <p:spPr>
          <a:xfrm>
            <a:off x="514799" y="3613050"/>
            <a:ext cx="2630886" cy="3077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Filière : Télécommunication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3974924-DD53-456B-9654-DDDC65603F24}"/>
              </a:ext>
            </a:extLst>
          </p:cNvPr>
          <p:cNvSpPr txBox="1"/>
          <p:nvPr/>
        </p:nvSpPr>
        <p:spPr>
          <a:xfrm>
            <a:off x="5208652" y="3613050"/>
            <a:ext cx="3797324" cy="3077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</a:rPr>
              <a:t>Spécialité : Réseau et Télécommunication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CF16D8-FB7D-4F14-BAD5-38240E1B2C59}"/>
              </a:ext>
            </a:extLst>
          </p:cNvPr>
          <p:cNvSpPr txBox="1"/>
          <p:nvPr/>
        </p:nvSpPr>
        <p:spPr>
          <a:xfrm>
            <a:off x="267084" y="831259"/>
            <a:ext cx="873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Algerian" panose="04020705040A02060702" pitchFamily="82" charset="0"/>
              </a:rPr>
              <a:t>EXPOSE DE SOUTENANCE DE FIN D'ETUDE EN VUE DE L'OBTENTION DU MASTER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BBB9368-3E3F-4C2D-99B4-95DBC11AC0C6}"/>
              </a:ext>
            </a:extLst>
          </p:cNvPr>
          <p:cNvSpPr txBox="1"/>
          <p:nvPr/>
        </p:nvSpPr>
        <p:spPr>
          <a:xfrm>
            <a:off x="5791871" y="4159367"/>
            <a:ext cx="2630886" cy="73866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        </a:t>
            </a:r>
            <a:r>
              <a:rPr lang="fr-FR" b="1" dirty="0"/>
              <a:t>Encadrés par :</a:t>
            </a:r>
          </a:p>
          <a:p>
            <a:r>
              <a:rPr lang="fr-FR" b="1" dirty="0"/>
              <a:t>	Mr  </a:t>
            </a:r>
            <a:r>
              <a:rPr lang="fr-FR" b="1" dirty="0" err="1"/>
              <a:t>A.Alliche</a:t>
            </a:r>
            <a:endParaRPr lang="fr-FR" b="1" dirty="0"/>
          </a:p>
          <a:p>
            <a:r>
              <a:rPr lang="fr-FR" b="1" dirty="0"/>
              <a:t>	Mr </a:t>
            </a:r>
            <a:r>
              <a:rPr lang="fr-FR" b="1" dirty="0" err="1"/>
              <a:t>A,Mekhmoukh</a:t>
            </a:r>
            <a:r>
              <a:rPr lang="fr-FR" b="1" dirty="0"/>
              <a:t> 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021361-7BE9-47CE-80D4-451295590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16FC46-989B-4225-8E9E-B1FEA14589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06D445BC-A4F0-44EF-B633-EF6A067130CD}"/>
              </a:ext>
            </a:extLst>
          </p:cNvPr>
          <p:cNvSpPr/>
          <p:nvPr/>
        </p:nvSpPr>
        <p:spPr>
          <a:xfrm>
            <a:off x="0" y="1868556"/>
            <a:ext cx="9144000" cy="2664576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fr-FR" sz="1800" dirty="0">
              <a:solidFill>
                <a:schemeClr val="bg1"/>
              </a:solidFill>
            </a:endParaRPr>
          </a:p>
          <a:p>
            <a:pPr algn="just">
              <a:lnSpc>
                <a:spcPct val="200000"/>
              </a:lnSpc>
            </a:pPr>
            <a:r>
              <a:rPr lang="fr-FR" sz="1800" b="1" dirty="0">
                <a:solidFill>
                  <a:schemeClr val="bg1"/>
                </a:solidFill>
                <a:latin typeface="Abel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Son principe est de:</a:t>
            </a:r>
          </a:p>
          <a:p>
            <a:pPr marL="342900" indent="-342900" algn="just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bg1"/>
                </a:solidFill>
                <a:latin typeface="Abel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Utiliser les images en niveau de gris</a:t>
            </a:r>
          </a:p>
          <a:p>
            <a:pPr marL="342900" indent="-342900" algn="just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bg1"/>
                </a:solidFill>
                <a:latin typeface="Abel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Balayer l’image avec une fenêtre de 24*24 pixels</a:t>
            </a:r>
          </a:p>
          <a:p>
            <a:pPr marL="342900" indent="-342900" algn="just">
              <a:lnSpc>
                <a:spcPct val="200000"/>
              </a:lnSpc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bg1"/>
                </a:solidFill>
                <a:latin typeface="Abel" panose="020B0604020202020204" charset="0"/>
                <a:ea typeface="Tahoma" panose="020B0604030504040204" pitchFamily="34" charset="0"/>
                <a:cs typeface="Times New Roman" panose="02020603050405020304" pitchFamily="18" charset="0"/>
              </a:rPr>
              <a:t>La taille de la fenêtre est évaluée par un facteur de 1.25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pic>
        <p:nvPicPr>
          <p:cNvPr id="5" name="lv_0_20220705202604_Trim">
            <a:hlinkClick r:id="" action="ppaction://media"/>
            <a:extLst>
              <a:ext uri="{FF2B5EF4-FFF2-40B4-BE49-F238E27FC236}">
                <a16:creationId xmlns:a16="http://schemas.microsoft.com/office/drawing/2014/main" id="{220E646F-4D9A-4D80-B641-4401E4B1D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3354" t="1594" r="33389"/>
          <a:stretch/>
        </p:blipFill>
        <p:spPr>
          <a:xfrm>
            <a:off x="5820546" y="399558"/>
            <a:ext cx="2808654" cy="41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589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483FD5A-E0C2-4836-BA47-1EA602C80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8FF4EEC-4EBD-42F0-90E0-3F2D1FE6AE17}"/>
              </a:ext>
            </a:extLst>
          </p:cNvPr>
          <p:cNvSpPr txBox="1"/>
          <p:nvPr/>
        </p:nvSpPr>
        <p:spPr>
          <a:xfrm>
            <a:off x="0" y="0"/>
            <a:ext cx="9143999" cy="92333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		          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		          </a:t>
            </a:r>
            <a:r>
              <a:rPr lang="fr-FR" sz="1800" dirty="0"/>
              <a:t>Elément de la méthode de Viola-Jones 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51BDD5D-EC9C-466D-A953-3FF1C67E4BEC}"/>
              </a:ext>
            </a:extLst>
          </p:cNvPr>
          <p:cNvSpPr txBox="1"/>
          <p:nvPr/>
        </p:nvSpPr>
        <p:spPr>
          <a:xfrm>
            <a:off x="499852" y="1131764"/>
            <a:ext cx="4717958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Les caractéristiques pseudo Haar 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7B5AFF2-FD77-48B1-9659-5CA20F3F8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91" y="1669775"/>
            <a:ext cx="4005469" cy="28812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5B81B0-1E9F-43AD-B185-9FB79E0F7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062" y="1131764"/>
            <a:ext cx="262926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0669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9F0399-4D8E-46EC-90C8-115006A8B5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21AA51E-0808-4716-BD47-23059F34CAA8}"/>
              </a:ext>
            </a:extLst>
          </p:cNvPr>
          <p:cNvSpPr txBox="1"/>
          <p:nvPr/>
        </p:nvSpPr>
        <p:spPr>
          <a:xfrm>
            <a:off x="718513" y="545356"/>
            <a:ext cx="2492990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Image intégrale 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F8C4E9D-F951-4CEF-A729-90482345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1286902"/>
            <a:ext cx="8554644" cy="3086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763094-12BE-4A47-B536-E63CCE0482F1}"/>
              </a:ext>
            </a:extLst>
          </p:cNvPr>
          <p:cNvSpPr/>
          <p:nvPr/>
        </p:nvSpPr>
        <p:spPr>
          <a:xfrm>
            <a:off x="6758609" y="1759226"/>
            <a:ext cx="387626" cy="3677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A474C-6646-4162-B068-D2A0030B8B4E}"/>
              </a:ext>
            </a:extLst>
          </p:cNvPr>
          <p:cNvSpPr/>
          <p:nvPr/>
        </p:nvSpPr>
        <p:spPr>
          <a:xfrm>
            <a:off x="1162878" y="1759226"/>
            <a:ext cx="318052" cy="2882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C4F2DD-F15D-4473-9EED-C6F4471D43D8}"/>
              </a:ext>
            </a:extLst>
          </p:cNvPr>
          <p:cNvSpPr/>
          <p:nvPr/>
        </p:nvSpPr>
        <p:spPr>
          <a:xfrm>
            <a:off x="7557052" y="2485610"/>
            <a:ext cx="387626" cy="3677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341466-E4A9-4DBA-941F-56FE8211B659}"/>
              </a:ext>
            </a:extLst>
          </p:cNvPr>
          <p:cNvSpPr/>
          <p:nvPr/>
        </p:nvSpPr>
        <p:spPr>
          <a:xfrm>
            <a:off x="1162879" y="1759227"/>
            <a:ext cx="1013792" cy="99391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363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9487B8-1F24-4E55-8E5A-7387B6FEA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0DF3DEE-E5BA-4574-8121-189041BED2CC}"/>
              </a:ext>
            </a:extLst>
          </p:cNvPr>
          <p:cNvSpPr txBox="1"/>
          <p:nvPr/>
        </p:nvSpPr>
        <p:spPr>
          <a:xfrm>
            <a:off x="708574" y="445964"/>
            <a:ext cx="3150221" cy="40011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2000" b="1" dirty="0"/>
              <a:t>Cascade de classifier </a:t>
            </a:r>
            <a:endParaRPr lang="fr-FR" sz="2000" b="1" dirty="0">
              <a:solidFill>
                <a:schemeClr val="bg1"/>
              </a:solidFill>
            </a:endParaRPr>
          </a:p>
        </p:txBody>
      </p:sp>
      <p:sp>
        <p:nvSpPr>
          <p:cNvPr id="4" name="Rectangle à coins arrondis 1035">
            <a:extLst>
              <a:ext uri="{FF2B5EF4-FFF2-40B4-BE49-F238E27FC236}">
                <a16:creationId xmlns:a16="http://schemas.microsoft.com/office/drawing/2014/main" id="{6FA39B9C-0FA8-4464-BAD4-CC1C2DB08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15" y="1637707"/>
            <a:ext cx="1160157" cy="846285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Fenêtre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Ellipse 1034">
            <a:extLst>
              <a:ext uri="{FF2B5EF4-FFF2-40B4-BE49-F238E27FC236}">
                <a16:creationId xmlns:a16="http://schemas.microsoft.com/office/drawing/2014/main" id="{4990C41C-B691-4E98-876C-4612F1F76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354" y="1671889"/>
            <a:ext cx="1092336" cy="77261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Etape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à coins arrondis 1037">
            <a:extLst>
              <a:ext uri="{FF2B5EF4-FFF2-40B4-BE49-F238E27FC236}">
                <a16:creationId xmlns:a16="http://schemas.microsoft.com/office/drawing/2014/main" id="{6C493A4E-A12A-46B4-A07C-D7B6F1D4D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7273" y="1652075"/>
            <a:ext cx="1306913" cy="812241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Traitement Supplémentaire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Ellipse 20">
            <a:extLst>
              <a:ext uri="{FF2B5EF4-FFF2-40B4-BE49-F238E27FC236}">
                <a16:creationId xmlns:a16="http://schemas.microsoft.com/office/drawing/2014/main" id="{B0E7EF5A-FABD-4D5C-BE24-1418D0D5F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1281" y="3059003"/>
            <a:ext cx="1078620" cy="846721"/>
          </a:xfrm>
          <a:prstGeom prst="ellipse">
            <a:avLst/>
          </a:prstGeom>
          <a:solidFill>
            <a:srgbClr val="FFFF00"/>
          </a:soli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Rejet</a:t>
            </a:r>
            <a:endParaRPr kumimoji="0" lang="fr-FR" altLang="fr-F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49125FC3-2FB0-4457-BAC8-70E6C75E8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387" y="121257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42CE96BB-3EDB-4058-9300-416F35ED02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293" y="1455312"/>
            <a:ext cx="664797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5BB0FE6A-3A5A-4AE7-A91B-BC982B3B5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787" y="21269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7442BB8F-5408-4A1E-81A8-0C45116204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13" y="3959255"/>
            <a:ext cx="674404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               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1C9C2005-77A6-4DF1-8235-7BAB845D7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487" y="4169911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2" name="Ellipse 1034">
            <a:extLst>
              <a:ext uri="{FF2B5EF4-FFF2-40B4-BE49-F238E27FC236}">
                <a16:creationId xmlns:a16="http://schemas.microsoft.com/office/drawing/2014/main" id="{8CD2E690-976A-439B-A984-89CAEEDA6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564" y="1673215"/>
            <a:ext cx="1092336" cy="77261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Etape </a:t>
            </a:r>
            <a:r>
              <a:rPr lang="fr-FR" altLang="fr-FR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Ellipse 1034">
            <a:extLst>
              <a:ext uri="{FF2B5EF4-FFF2-40B4-BE49-F238E27FC236}">
                <a16:creationId xmlns:a16="http://schemas.microsoft.com/office/drawing/2014/main" id="{C2B6627F-00C8-47D6-B40B-36A63C230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573" y="1671888"/>
            <a:ext cx="1092336" cy="772617"/>
          </a:xfrm>
          <a:prstGeom prst="ellipse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Etape </a:t>
            </a:r>
            <a:r>
              <a:rPr lang="fr-FR" altLang="fr-FR" sz="12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6" name="Connecteur : en angle 25">
            <a:extLst>
              <a:ext uri="{FF2B5EF4-FFF2-40B4-BE49-F238E27FC236}">
                <a16:creationId xmlns:a16="http://schemas.microsoft.com/office/drawing/2014/main" id="{3B106036-6DC3-485B-8D55-278B4C592BA6}"/>
              </a:ext>
            </a:extLst>
          </p:cNvPr>
          <p:cNvCxnSpPr>
            <a:stCxn id="5" idx="4"/>
            <a:endCxn id="9" idx="2"/>
          </p:cNvCxnSpPr>
          <p:nvPr/>
        </p:nvCxnSpPr>
        <p:spPr>
          <a:xfrm rot="16200000" flipH="1">
            <a:off x="2905972" y="2457055"/>
            <a:ext cx="1037858" cy="1012759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D6FB928D-439E-42EC-93D7-40EBBD8B727C}"/>
              </a:ext>
            </a:extLst>
          </p:cNvPr>
          <p:cNvCxnSpPr>
            <a:stCxn id="23" idx="4"/>
            <a:endCxn id="9" idx="6"/>
          </p:cNvCxnSpPr>
          <p:nvPr/>
        </p:nvCxnSpPr>
        <p:spPr>
          <a:xfrm rot="5400000">
            <a:off x="5013392" y="2441014"/>
            <a:ext cx="1037859" cy="104484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51A314C5-9A67-47D4-AB43-B8AEA53AEAD0}"/>
              </a:ext>
            </a:extLst>
          </p:cNvPr>
          <p:cNvCxnSpPr>
            <a:stCxn id="22" idx="4"/>
            <a:endCxn id="9" idx="0"/>
          </p:cNvCxnSpPr>
          <p:nvPr/>
        </p:nvCxnSpPr>
        <p:spPr>
          <a:xfrm>
            <a:off x="4463732" y="2445832"/>
            <a:ext cx="6859" cy="613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FAD33519-56D5-4609-B023-4DD6B771D750}"/>
              </a:ext>
            </a:extLst>
          </p:cNvPr>
          <p:cNvCxnSpPr>
            <a:stCxn id="4" idx="3"/>
            <a:endCxn id="5" idx="2"/>
          </p:cNvCxnSpPr>
          <p:nvPr/>
        </p:nvCxnSpPr>
        <p:spPr>
          <a:xfrm flipV="1">
            <a:off x="1853372" y="2058198"/>
            <a:ext cx="518982" cy="26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CBFDADD-55B6-4463-B8E2-6AD640332261}"/>
              </a:ext>
            </a:extLst>
          </p:cNvPr>
          <p:cNvCxnSpPr>
            <a:stCxn id="5" idx="6"/>
            <a:endCxn id="22" idx="2"/>
          </p:cNvCxnSpPr>
          <p:nvPr/>
        </p:nvCxnSpPr>
        <p:spPr>
          <a:xfrm>
            <a:off x="3464690" y="2058198"/>
            <a:ext cx="452874" cy="13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CBA5E587-DE65-423D-9146-5FD898D051CE}"/>
              </a:ext>
            </a:extLst>
          </p:cNvPr>
          <p:cNvCxnSpPr>
            <a:stCxn id="22" idx="6"/>
            <a:endCxn id="23" idx="2"/>
          </p:cNvCxnSpPr>
          <p:nvPr/>
        </p:nvCxnSpPr>
        <p:spPr>
          <a:xfrm flipV="1">
            <a:off x="5009900" y="2058197"/>
            <a:ext cx="498673" cy="1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B55FCCC-F2EF-43D5-8DC6-1E856540F328}"/>
              </a:ext>
            </a:extLst>
          </p:cNvPr>
          <p:cNvCxnSpPr>
            <a:cxnSpLocks/>
            <a:stCxn id="23" idx="6"/>
            <a:endCxn id="8" idx="1"/>
          </p:cNvCxnSpPr>
          <p:nvPr/>
        </p:nvCxnSpPr>
        <p:spPr>
          <a:xfrm flipV="1">
            <a:off x="6600909" y="2058196"/>
            <a:ext cx="44636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7" name="Rectangle 20">
            <a:extLst>
              <a:ext uri="{FF2B5EF4-FFF2-40B4-BE49-F238E27FC236}">
                <a16:creationId xmlns:a16="http://schemas.microsoft.com/office/drawing/2014/main" id="{8326D3B9-2706-4091-BEE2-1C5117843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13" y="2337718"/>
            <a:ext cx="6647974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alt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</a:t>
            </a:r>
            <a:r>
              <a:rPr lang="fr-FR" alt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</a:t>
            </a:r>
            <a:r>
              <a:rPr lang="fr-FR" altLang="fr-FR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endParaRPr kumimoji="0" lang="fr-FR" altLang="fr-F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67894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058843D-CDF3-471B-A62D-F76B19D47F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4FC7700-43E8-4B9E-8C36-D8B9BB58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65" y="99391"/>
            <a:ext cx="5496339" cy="469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9003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5EDA1D1-FDC0-4038-83D9-64A337F48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54929F00-C757-4B91-8D99-4A78397E495E}"/>
              </a:ext>
            </a:extLst>
          </p:cNvPr>
          <p:cNvSpPr/>
          <p:nvPr/>
        </p:nvSpPr>
        <p:spPr>
          <a:xfrm>
            <a:off x="7150" y="1733107"/>
            <a:ext cx="9144000" cy="159488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chemeClr val="bg1"/>
                </a:solidFill>
                <a:latin typeface="Abel" panose="020B0604020202020204" charset="0"/>
              </a:rPr>
              <a:t>	4. CNN</a:t>
            </a: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2F9560-C64A-43BB-AFCC-53099E8DDF0E}"/>
              </a:ext>
            </a:extLst>
          </p:cNvPr>
          <p:cNvSpPr/>
          <p:nvPr/>
        </p:nvSpPr>
        <p:spPr>
          <a:xfrm>
            <a:off x="0" y="1733107"/>
            <a:ext cx="85060" cy="1594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864950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8B984-7F1B-4A20-AEBE-3EEEB62AF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809150"/>
            <a:ext cx="7496139" cy="665100"/>
          </a:xfrm>
        </p:spPr>
        <p:txBody>
          <a:bodyPr/>
          <a:lstStyle/>
          <a:p>
            <a:r>
              <a:rPr lang="fr-FR" dirty="0"/>
              <a:t>Les réseaux de neurones convolutifs CNN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50D7B9D-3C0E-49E2-BAAD-4739C7841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37719A85-067F-4041-83C4-EDD86B237E0A}"/>
              </a:ext>
            </a:extLst>
          </p:cNvPr>
          <p:cNvSpPr/>
          <p:nvPr/>
        </p:nvSpPr>
        <p:spPr>
          <a:xfrm>
            <a:off x="0" y="2074366"/>
            <a:ext cx="9144000" cy="1950981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 sz="4800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2000" dirty="0">
                <a:solidFill>
                  <a:schemeClr val="bg1"/>
                </a:solidFill>
              </a:rPr>
              <a:t>Les CNN désignent une sous-catégorie de réseaux de neurones et sont à ce jour un des modèles de classification d’images réputés être les plus performants.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94567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7CA4E47-7C8E-4782-B32A-AD91710D0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1200" y="1992835"/>
            <a:ext cx="6561600" cy="819900"/>
          </a:xfrm>
        </p:spPr>
        <p:txBody>
          <a:bodyPr/>
          <a:lstStyle/>
          <a:p>
            <a:pPr marL="25400" indent="0">
              <a:buNone/>
            </a:pPr>
            <a:endParaRPr lang="fr-FR" dirty="0"/>
          </a:p>
          <a:p>
            <a:pPr marL="25400" indent="0">
              <a:buNone/>
            </a:pPr>
            <a:r>
              <a:rPr lang="fr-FR" dirty="0"/>
              <a:t>Exemple d’un modèle CNN : </a:t>
            </a:r>
          </a:p>
          <a:p>
            <a:pPr marL="25400" indent="0">
              <a:buNone/>
            </a:pPr>
            <a:r>
              <a:rPr lang="fr-FR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fr-FR" sz="2400" dirty="0">
                <a:solidFill>
                  <a:schemeClr val="accent6">
                    <a:lumMod val="75000"/>
                  </a:schemeClr>
                </a:solidFill>
              </a:rPr>
              <a:t>Modèle perceptron multicouche (MLP)</a:t>
            </a:r>
          </a:p>
          <a:p>
            <a:r>
              <a:rPr lang="fr-FR" sz="1800" dirty="0"/>
              <a:t>le perceptron multicouche est un type de réseau de neurones artificiel organisé en plusieurs couches. </a:t>
            </a:r>
          </a:p>
          <a:p>
            <a:r>
              <a:rPr lang="fr-FR" sz="1800" dirty="0"/>
              <a:t>Son objectif est d’attribuer à chaque échantillon de données une étiquette décrivant sa classe d’appartenance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BF1486-30A2-4CFC-96D7-192EBB2128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525105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734FC89-F946-4D33-A8AD-E36553128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pic>
        <p:nvPicPr>
          <p:cNvPr id="3" name="Image 2" descr="C:\Users\lenovo\Desktop\IMG_20220521_232958.jpg">
            <a:extLst>
              <a:ext uri="{FF2B5EF4-FFF2-40B4-BE49-F238E27FC236}">
                <a16:creationId xmlns:a16="http://schemas.microsoft.com/office/drawing/2014/main" id="{2FA13138-BD1C-4E27-BC4E-F06A84E2B9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0" y="512371"/>
            <a:ext cx="4555482" cy="25743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6E982E9-DB7F-43CD-8278-D049D2A704A2}"/>
              </a:ext>
            </a:extLst>
          </p:cNvPr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</a:rPr>
              <a:t>        Un perceptron multicouche se représente généralement sous la forme suivante :</a:t>
            </a:r>
          </a:p>
        </p:txBody>
      </p:sp>
      <p:pic>
        <p:nvPicPr>
          <p:cNvPr id="6" name="Image 5" descr="C:\Users\lenovo\Desktop\IMG_20220703_074725.jpg">
            <a:extLst>
              <a:ext uri="{FF2B5EF4-FFF2-40B4-BE49-F238E27FC236}">
                <a16:creationId xmlns:a16="http://schemas.microsoft.com/office/drawing/2014/main" id="{F4325925-59CC-423F-A44E-BBC94DCAAC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86" y="512372"/>
            <a:ext cx="4140000" cy="257433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BBBA53C-A864-42CA-A1DD-817C24ED36ED}"/>
                  </a:ext>
                </a:extLst>
              </p:cNvPr>
              <p:cNvSpPr txBox="1"/>
              <p:nvPr/>
            </p:nvSpPr>
            <p:spPr>
              <a:xfrm>
                <a:off x="1439253" y="3133915"/>
                <a:ext cx="6113049" cy="1682512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indent="449580" algn="just">
                  <a:spcAft>
                    <a:spcPts val="1000"/>
                  </a:spcAft>
                </a:pPr>
                <a:endParaRPr lang="fr-FR" i="1" dirty="0"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449580" algn="just"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les entrées du réseau</a:t>
                </a:r>
                <a:endParaRPr lang="fr-FR" sz="1200" dirty="0"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endParaRPr>
              </a:p>
              <a:p>
                <a:pPr indent="449580" algn="just">
                  <a:spcAft>
                    <a:spcPts val="1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: les poids synaptique  </a:t>
                </a:r>
              </a:p>
              <a:p>
                <a:pPr indent="449580" algn="just">
                  <a:spcAft>
                    <a:spcPts val="1000"/>
                  </a:spcAft>
                </a:pPr>
                <a:r>
                  <a:rPr lang="fr-FR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   : le biais du réseau. 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BBBBA53C-A864-42CA-A1DD-817C24ED3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53" y="3133915"/>
                <a:ext cx="6113049" cy="1682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 droite 7">
            <a:extLst>
              <a:ext uri="{FF2B5EF4-FFF2-40B4-BE49-F238E27FC236}">
                <a16:creationId xmlns:a16="http://schemas.microsoft.com/office/drawing/2014/main" id="{595E24A9-02E1-4C77-B868-72E38251A8F1}"/>
              </a:ext>
            </a:extLst>
          </p:cNvPr>
          <p:cNvSpPr/>
          <p:nvPr/>
        </p:nvSpPr>
        <p:spPr>
          <a:xfrm>
            <a:off x="3943475" y="3867171"/>
            <a:ext cx="756000" cy="108000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AA7C45-E20A-4EB0-A728-5F24B72CC926}"/>
                  </a:ext>
                </a:extLst>
              </p:cNvPr>
              <p:cNvSpPr/>
              <p:nvPr/>
            </p:nvSpPr>
            <p:spPr>
              <a:xfrm>
                <a:off x="4822526" y="3727320"/>
                <a:ext cx="1309333" cy="3087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y =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nary>
                      <m:naryPr>
                        <m:chr m:val="∑"/>
                        <m:limLoc m:val="undOvr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 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1AA7C45-E20A-4EB0-A728-5F24B72CC9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526" y="3727320"/>
                <a:ext cx="1309333" cy="308739"/>
              </a:xfrm>
              <a:prstGeom prst="rect">
                <a:avLst/>
              </a:prstGeom>
              <a:blipFill>
                <a:blip r:embed="rId5"/>
                <a:stretch>
                  <a:fillRect l="-1395" t="-100000" b="-15882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ZoneTexte 3">
            <a:extLst>
              <a:ext uri="{FF2B5EF4-FFF2-40B4-BE49-F238E27FC236}">
                <a16:creationId xmlns:a16="http://schemas.microsoft.com/office/drawing/2014/main" id="{858ED630-A67D-48CF-9F30-D8457C54FD57}"/>
              </a:ext>
            </a:extLst>
          </p:cNvPr>
          <p:cNvSpPr txBox="1"/>
          <p:nvPr/>
        </p:nvSpPr>
        <p:spPr>
          <a:xfrm>
            <a:off x="6059424" y="3727320"/>
            <a:ext cx="1414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solidFill>
                  <a:srgbClr val="FF0000"/>
                </a:solidFill>
              </a:rPr>
              <a:t>&gt; b ?  =&gt; 1</a:t>
            </a:r>
          </a:p>
          <a:p>
            <a:r>
              <a:rPr lang="fr-FR" sz="1800" b="1" dirty="0">
                <a:solidFill>
                  <a:srgbClr val="FF0000"/>
                </a:solidFill>
              </a:rPr>
              <a:t>&lt; b ?  =&gt;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E2FD98-3E4D-4E9D-8DCE-62B841C5CA4D}"/>
              </a:ext>
            </a:extLst>
          </p:cNvPr>
          <p:cNvSpPr/>
          <p:nvPr/>
        </p:nvSpPr>
        <p:spPr>
          <a:xfrm>
            <a:off x="1869463" y="2254831"/>
            <a:ext cx="418289" cy="393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en angle 4">
            <a:extLst>
              <a:ext uri="{FF2B5EF4-FFF2-40B4-BE49-F238E27FC236}">
                <a16:creationId xmlns:a16="http://schemas.microsoft.com/office/drawing/2014/main" id="{E924DDDC-89CF-40F4-965F-2E87E9D376D2}"/>
              </a:ext>
            </a:extLst>
          </p:cNvPr>
          <p:cNvCxnSpPr/>
          <p:nvPr/>
        </p:nvCxnSpPr>
        <p:spPr>
          <a:xfrm>
            <a:off x="2078607" y="2647998"/>
            <a:ext cx="4639616" cy="345190"/>
          </a:xfrm>
          <a:prstGeom prst="bentConnector4">
            <a:avLst>
              <a:gd name="adj1" fmla="val -193"/>
              <a:gd name="adj2" fmla="val 16622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568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4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263E74-4857-47F6-8A5E-AA69A915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799" y="809150"/>
            <a:ext cx="7297357" cy="665100"/>
          </a:xfrm>
        </p:spPr>
        <p:txBody>
          <a:bodyPr/>
          <a:lstStyle/>
          <a:p>
            <a:r>
              <a:rPr lang="fr-FR" dirty="0"/>
              <a:t>Comment fonctionne un réseau CNN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5F3790-2F54-4DDD-97B6-D609AC188B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F6A08C4-619C-40E0-930F-27300D883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" y="2023504"/>
            <a:ext cx="9030985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5686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>
            <a:spLocks noGrp="1"/>
          </p:cNvSpPr>
          <p:nvPr>
            <p:ph type="title"/>
          </p:nvPr>
        </p:nvSpPr>
        <p:spPr>
          <a:xfrm>
            <a:off x="514800" y="809150"/>
            <a:ext cx="6373800" cy="66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 de travail</a:t>
            </a:r>
            <a:endParaRPr dirty="0"/>
          </a:p>
        </p:txBody>
      </p:sp>
      <p:sp>
        <p:nvSpPr>
          <p:cNvPr id="169" name="Google Shape;169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E9DEA3-0400-4A61-981B-8EB99F3C5B4E}"/>
              </a:ext>
            </a:extLst>
          </p:cNvPr>
          <p:cNvSpPr/>
          <p:nvPr/>
        </p:nvSpPr>
        <p:spPr>
          <a:xfrm>
            <a:off x="1579019" y="1667097"/>
            <a:ext cx="5804452" cy="392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b="1" dirty="0"/>
              <a:t>1. Introduction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7CB6FE-3460-45AF-BE8F-11D0EF753F4D}"/>
              </a:ext>
            </a:extLst>
          </p:cNvPr>
          <p:cNvSpPr/>
          <p:nvPr/>
        </p:nvSpPr>
        <p:spPr>
          <a:xfrm>
            <a:off x="1579019" y="3351682"/>
            <a:ext cx="5804452" cy="392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b="1" dirty="0"/>
              <a:t>4. CNN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74FE77-DEAC-4E98-88E1-B0FAE9123FA6}"/>
              </a:ext>
            </a:extLst>
          </p:cNvPr>
          <p:cNvSpPr/>
          <p:nvPr/>
        </p:nvSpPr>
        <p:spPr>
          <a:xfrm>
            <a:off x="1579019" y="3914497"/>
            <a:ext cx="5804452" cy="392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b="1" dirty="0"/>
              <a:t>5. 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EFB29F-D3CC-41B0-9BEA-A50ED84C79FA}"/>
              </a:ext>
            </a:extLst>
          </p:cNvPr>
          <p:cNvSpPr/>
          <p:nvPr/>
        </p:nvSpPr>
        <p:spPr>
          <a:xfrm>
            <a:off x="1579019" y="4477312"/>
            <a:ext cx="5804452" cy="392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b="1" dirty="0"/>
              <a:t>6. Conclusion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290C1E-7C9F-43A5-A8FD-A2B6344A6AC3}"/>
              </a:ext>
            </a:extLst>
          </p:cNvPr>
          <p:cNvSpPr/>
          <p:nvPr/>
        </p:nvSpPr>
        <p:spPr>
          <a:xfrm>
            <a:off x="1579019" y="2229912"/>
            <a:ext cx="5804452" cy="392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b="1" dirty="0"/>
              <a:t>2. Détection du visage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44F4E1-ED38-4EDE-98B1-6B206217684A}"/>
              </a:ext>
            </a:extLst>
          </p:cNvPr>
          <p:cNvSpPr/>
          <p:nvPr/>
        </p:nvSpPr>
        <p:spPr>
          <a:xfrm>
            <a:off x="1579019" y="2788867"/>
            <a:ext cx="5804452" cy="3926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1600" b="1" dirty="0"/>
              <a:t>3. Algorithme Viola et Jones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FB712-CB37-40F3-A40C-248DDF65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types de Pooling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43DC815-0673-4BBE-AA51-41810FD2DF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0A49F2-8653-49A8-A584-D13C0DA73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64" y="811658"/>
            <a:ext cx="514735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877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09F3C0-2046-46B2-9907-92BB2374B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2" y="90300"/>
            <a:ext cx="3044685" cy="476230"/>
          </a:xfrm>
        </p:spPr>
        <p:txBody>
          <a:bodyPr/>
          <a:lstStyle/>
          <a:p>
            <a:r>
              <a:rPr lang="fr-FR" sz="2000" dirty="0"/>
              <a:t>Description du système utilisé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264BFA-3442-473F-AB75-D381091E55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DFFC7E3-CFCC-48C5-A60E-2C0AF41BB29A}"/>
              </a:ext>
            </a:extLst>
          </p:cNvPr>
          <p:cNvGrpSpPr/>
          <p:nvPr/>
        </p:nvGrpSpPr>
        <p:grpSpPr>
          <a:xfrm>
            <a:off x="3679236" y="851058"/>
            <a:ext cx="1782216" cy="476230"/>
            <a:chOff x="1078650" y="1586445"/>
            <a:chExt cx="1782216" cy="89110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3E53D80-D28C-4EF3-911D-8D0AE470D823}"/>
                </a:ext>
              </a:extLst>
            </p:cNvPr>
            <p:cNvSpPr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738AF4D-CD64-4712-8C14-E5E656042969}"/>
                </a:ext>
              </a:extLst>
            </p:cNvPr>
            <p:cNvSpPr txBox="1"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image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0010DE78-EEEB-4C61-B706-1B2E62F0DD2A}"/>
              </a:ext>
            </a:extLst>
          </p:cNvPr>
          <p:cNvGrpSpPr/>
          <p:nvPr/>
        </p:nvGrpSpPr>
        <p:grpSpPr>
          <a:xfrm>
            <a:off x="3679236" y="1534157"/>
            <a:ext cx="1782216" cy="761782"/>
            <a:chOff x="1078650" y="1586445"/>
            <a:chExt cx="1782216" cy="89110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A0E76C8-07CC-4A46-BFAD-421F33B33472}"/>
                </a:ext>
              </a:extLst>
            </p:cNvPr>
            <p:cNvSpPr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16F04A6D-3C4A-4565-A03A-76261D37854F}"/>
                </a:ext>
              </a:extLst>
            </p:cNvPr>
            <p:cNvSpPr txBox="1"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Détection de visage</a:t>
              </a:r>
            </a:p>
          </p:txBody>
        </p:sp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035AC8E-BEA4-4FAD-932F-06515157C612}"/>
              </a:ext>
            </a:extLst>
          </p:cNvPr>
          <p:cNvGrpSpPr/>
          <p:nvPr/>
        </p:nvGrpSpPr>
        <p:grpSpPr>
          <a:xfrm>
            <a:off x="3679236" y="2466670"/>
            <a:ext cx="1782216" cy="761783"/>
            <a:chOff x="1078650" y="1586444"/>
            <a:chExt cx="1782216" cy="89110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38F044-C05F-4C30-83B6-F37BDCE7A1B8}"/>
                </a:ext>
              </a:extLst>
            </p:cNvPr>
            <p:cNvSpPr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80C89335-ECA9-455C-AABC-544819719B22}"/>
                </a:ext>
              </a:extLst>
            </p:cNvPr>
            <p:cNvSpPr txBox="1"/>
            <p:nvPr/>
          </p:nvSpPr>
          <p:spPr>
            <a:xfrm>
              <a:off x="1078650" y="1586444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Classification du visage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EF13312-9EFF-4430-BA02-4AFF39C12133}"/>
              </a:ext>
            </a:extLst>
          </p:cNvPr>
          <p:cNvGrpSpPr/>
          <p:nvPr/>
        </p:nvGrpSpPr>
        <p:grpSpPr>
          <a:xfrm>
            <a:off x="6266724" y="3671066"/>
            <a:ext cx="1782216" cy="761783"/>
            <a:chOff x="1078650" y="1586444"/>
            <a:chExt cx="1782216" cy="8911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43E2A82-0846-4798-BD6F-1633C41569D3}"/>
                </a:ext>
              </a:extLst>
            </p:cNvPr>
            <p:cNvSpPr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41E4DC50-E24D-4636-944B-6CB30A8B3D7A}"/>
                </a:ext>
              </a:extLst>
            </p:cNvPr>
            <p:cNvSpPr txBox="1"/>
            <p:nvPr/>
          </p:nvSpPr>
          <p:spPr>
            <a:xfrm>
              <a:off x="1078650" y="1586444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Masque incorrect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EE6303F-1D92-494A-9D73-54595BD05A24}"/>
              </a:ext>
            </a:extLst>
          </p:cNvPr>
          <p:cNvGrpSpPr/>
          <p:nvPr/>
        </p:nvGrpSpPr>
        <p:grpSpPr>
          <a:xfrm>
            <a:off x="3679236" y="3671067"/>
            <a:ext cx="1782216" cy="761783"/>
            <a:chOff x="1078650" y="1586444"/>
            <a:chExt cx="1782216" cy="89110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97CACF-1429-4463-AD94-D7148FE3344C}"/>
                </a:ext>
              </a:extLst>
            </p:cNvPr>
            <p:cNvSpPr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E63A93C-3AFA-43DB-9C36-29DAE5D7E664}"/>
                </a:ext>
              </a:extLst>
            </p:cNvPr>
            <p:cNvSpPr txBox="1"/>
            <p:nvPr/>
          </p:nvSpPr>
          <p:spPr>
            <a:xfrm>
              <a:off x="1078650" y="1586444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Sans masque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63CD88B6-A426-4A77-9FDD-0F436FA47A15}"/>
              </a:ext>
            </a:extLst>
          </p:cNvPr>
          <p:cNvGrpSpPr/>
          <p:nvPr/>
        </p:nvGrpSpPr>
        <p:grpSpPr>
          <a:xfrm>
            <a:off x="1091748" y="3671066"/>
            <a:ext cx="1782216" cy="761783"/>
            <a:chOff x="1078650" y="1586444"/>
            <a:chExt cx="1782216" cy="89110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D875EB8-69C6-4168-8038-87338A700191}"/>
                </a:ext>
              </a:extLst>
            </p:cNvPr>
            <p:cNvSpPr/>
            <p:nvPr/>
          </p:nvSpPr>
          <p:spPr>
            <a:xfrm>
              <a:off x="1078650" y="1586445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0730692-FB09-42E2-94B5-C8A950138A43}"/>
                </a:ext>
              </a:extLst>
            </p:cNvPr>
            <p:cNvSpPr txBox="1"/>
            <p:nvPr/>
          </p:nvSpPr>
          <p:spPr>
            <a:xfrm>
              <a:off x="1078650" y="1586444"/>
              <a:ext cx="1782216" cy="891108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spcFirstLastPara="0" vert="horz" wrap="square" lIns="29210" tIns="29210" rIns="29210" bIns="29210" numCol="1" spcCol="1270" anchor="ctr" anchorCtr="0">
              <a:noAutofit/>
            </a:bodyPr>
            <a:lstStyle/>
            <a:p>
              <a:pPr marL="0" lvl="0" indent="0" algn="ctr" defTabSz="2044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2000" kern="1200" dirty="0"/>
                <a:t>masque</a:t>
              </a:r>
            </a:p>
          </p:txBody>
        </p:sp>
      </p:grp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2D766B4F-60E7-4413-B3D1-7B2B1F7C0760}"/>
              </a:ext>
            </a:extLst>
          </p:cNvPr>
          <p:cNvCxnSpPr>
            <a:cxnSpLocks/>
          </p:cNvCxnSpPr>
          <p:nvPr/>
        </p:nvCxnSpPr>
        <p:spPr>
          <a:xfrm>
            <a:off x="4570344" y="2259801"/>
            <a:ext cx="0" cy="206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C7E44B6-D722-468C-B0D4-36269FFB0EA9}"/>
              </a:ext>
            </a:extLst>
          </p:cNvPr>
          <p:cNvCxnSpPr>
            <a:cxnSpLocks/>
          </p:cNvCxnSpPr>
          <p:nvPr/>
        </p:nvCxnSpPr>
        <p:spPr>
          <a:xfrm>
            <a:off x="4570344" y="1327288"/>
            <a:ext cx="0" cy="206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8D6C76D1-63C0-4261-B1FA-F42F90E03584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4570344" y="3228452"/>
            <a:ext cx="0" cy="4426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F642A086-8681-4074-B86F-A6B556D6BDC4}"/>
              </a:ext>
            </a:extLst>
          </p:cNvPr>
          <p:cNvCxnSpPr>
            <a:stCxn id="31" idx="1"/>
            <a:endCxn id="21" idx="0"/>
          </p:cNvCxnSpPr>
          <p:nvPr/>
        </p:nvCxnSpPr>
        <p:spPr>
          <a:xfrm rot="10800000" flipV="1">
            <a:off x="1982856" y="2847560"/>
            <a:ext cx="1696380" cy="8235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59605134-362E-4322-BB78-15F7F11C8DDF}"/>
              </a:ext>
            </a:extLst>
          </p:cNvPr>
          <p:cNvCxnSpPr>
            <a:cxnSpLocks/>
            <a:stCxn id="31" idx="3"/>
            <a:endCxn id="15" idx="0"/>
          </p:cNvCxnSpPr>
          <p:nvPr/>
        </p:nvCxnSpPr>
        <p:spPr>
          <a:xfrm>
            <a:off x="5461452" y="2847561"/>
            <a:ext cx="1696380" cy="82350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854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7115B1-746C-4F13-A84B-5C6AFAB3A0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5. </a:t>
            </a:r>
            <a:r>
              <a:rPr lang="fr-FR"/>
              <a:t>Applications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676749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90320E9-ED89-4C50-B0B1-15396E23FB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  <p:sp>
        <p:nvSpPr>
          <p:cNvPr id="3" name="Google Shape;174;p16">
            <a:extLst>
              <a:ext uri="{FF2B5EF4-FFF2-40B4-BE49-F238E27FC236}">
                <a16:creationId xmlns:a16="http://schemas.microsoft.com/office/drawing/2014/main" id="{BC2E2BF4-6DBC-4C70-B314-C5C74CCA173B}"/>
              </a:ext>
            </a:extLst>
          </p:cNvPr>
          <p:cNvSpPr/>
          <p:nvPr/>
        </p:nvSpPr>
        <p:spPr>
          <a:xfrm>
            <a:off x="0" y="1662"/>
            <a:ext cx="9144000" cy="117115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FR" sz="4800" b="1" dirty="0">
                <a:solidFill>
                  <a:schemeClr val="bg1"/>
                </a:solidFill>
                <a:latin typeface="Abel" panose="020B0604020202020204" charset="0"/>
              </a:rPr>
              <a:t>	  </a:t>
            </a:r>
            <a:r>
              <a:rPr lang="fr-FR" sz="2800" dirty="0"/>
              <a:t>Résultats obtenus pour la classification</a:t>
            </a:r>
            <a:r>
              <a:rPr lang="fr-FR" sz="2800" b="1" dirty="0">
                <a:solidFill>
                  <a:schemeClr val="bg1"/>
                </a:solidFill>
                <a:latin typeface="Abel" panose="020B0604020202020204" charset="0"/>
              </a:rPr>
              <a:t> </a:t>
            </a:r>
            <a:endParaRPr sz="2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B751C5F-8574-4B8B-BC8D-DCE63CE7E6D3}"/>
              </a:ext>
            </a:extLst>
          </p:cNvPr>
          <p:cNvSpPr txBox="1"/>
          <p:nvPr/>
        </p:nvSpPr>
        <p:spPr>
          <a:xfrm>
            <a:off x="571299" y="1630572"/>
            <a:ext cx="8107435" cy="25853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Clr>
                <a:schemeClr val="accent6">
                  <a:lumMod val="75000"/>
                </a:schemeClr>
              </a:buClr>
            </a:pP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1.  </a:t>
            </a:r>
            <a:r>
              <a:rPr lang="fr-FR" sz="3600" b="1" dirty="0">
                <a:solidFill>
                  <a:schemeClr val="bg1"/>
                </a:solidFill>
              </a:rPr>
              <a:t>Influence de nombre de couche</a:t>
            </a:r>
          </a:p>
          <a:p>
            <a:pPr>
              <a:lnSpc>
                <a:spcPct val="200000"/>
              </a:lnSpc>
              <a:buClr>
                <a:schemeClr val="accent6">
                  <a:lumMod val="75000"/>
                </a:schemeClr>
              </a:buClr>
            </a:pPr>
            <a:r>
              <a:rPr lang="fr-FR" sz="3600" b="1" dirty="0">
                <a:solidFill>
                  <a:schemeClr val="accent6">
                    <a:lumMod val="75000"/>
                  </a:schemeClr>
                </a:solidFill>
              </a:rPr>
              <a:t>2.  </a:t>
            </a:r>
            <a:r>
              <a:rPr lang="fr-FR" sz="3600" b="1" dirty="0">
                <a:solidFill>
                  <a:schemeClr val="bg1"/>
                </a:solidFill>
              </a:rPr>
              <a:t>Influence de nombre d’image</a:t>
            </a:r>
          </a:p>
          <a:p>
            <a:pPr>
              <a:buClr>
                <a:schemeClr val="accent6">
                  <a:lumMod val="75000"/>
                </a:schemeClr>
              </a:buClr>
            </a:pPr>
            <a:endParaRPr lang="fr-FR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87539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37ACAC0-6720-4E67-93F2-2FABD9CDF4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704FC6C-F743-4479-A088-9DFB4CA91D13}"/>
              </a:ext>
            </a:extLst>
          </p:cNvPr>
          <p:cNvSpPr txBox="1"/>
          <p:nvPr/>
        </p:nvSpPr>
        <p:spPr>
          <a:xfrm>
            <a:off x="370643" y="455646"/>
            <a:ext cx="3422732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bg1"/>
                </a:solidFill>
              </a:rPr>
              <a:t>Modèle CNN à 15 couches: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3301C5F-A7AE-43B6-9A54-DF32D77796E2}"/>
              </a:ext>
            </a:extLst>
          </p:cNvPr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		            1. </a:t>
            </a:r>
            <a:r>
              <a:rPr lang="fr-FR" sz="1800" b="1" dirty="0">
                <a:solidFill>
                  <a:schemeClr val="bg1"/>
                </a:solidFill>
              </a:rPr>
              <a:t>Influence de nombre de couche </a:t>
            </a:r>
          </a:p>
        </p:txBody>
      </p:sp>
      <p:pic>
        <p:nvPicPr>
          <p:cNvPr id="7" name="Image 6" descr="C:\Users\lenovo\Desktop\FINALPROJECT\meilleur15M.PNG">
            <a:extLst>
              <a:ext uri="{FF2B5EF4-FFF2-40B4-BE49-F238E27FC236}">
                <a16:creationId xmlns:a16="http://schemas.microsoft.com/office/drawing/2014/main" id="{6E4694F4-D1C0-4197-84C2-CF7AD5F1EC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43" y="824978"/>
            <a:ext cx="3581463" cy="357873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A028972-B944-4F00-B109-0324B93FD69E}"/>
              </a:ext>
            </a:extLst>
          </p:cNvPr>
          <p:cNvSpPr txBox="1"/>
          <p:nvPr/>
        </p:nvSpPr>
        <p:spPr>
          <a:xfrm>
            <a:off x="2226365" y="4403712"/>
            <a:ext cx="5734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Graphe d’erreur et de précision ainsi que la matrice correspondante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B540275-BBAA-48BD-B716-7E187EFAD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4" y="824978"/>
            <a:ext cx="5330749" cy="357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64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E481386-06AC-41A6-88D2-B5B5BF6D8C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A2F353C-442F-4082-81F0-D15B06499FB6}"/>
              </a:ext>
            </a:extLst>
          </p:cNvPr>
          <p:cNvSpPr txBox="1"/>
          <p:nvPr/>
        </p:nvSpPr>
        <p:spPr>
          <a:xfrm>
            <a:off x="370643" y="336377"/>
            <a:ext cx="3422732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solidFill>
                  <a:schemeClr val="bg1"/>
                </a:solidFill>
              </a:rPr>
              <a:t>Modèle CNN à 10 couches:</a:t>
            </a:r>
          </a:p>
        </p:txBody>
      </p:sp>
      <p:pic>
        <p:nvPicPr>
          <p:cNvPr id="5" name="Image 4" descr="C:\Users\lenovo\Desktop\FINALPROJECT\10M.PNG">
            <a:extLst>
              <a:ext uri="{FF2B5EF4-FFF2-40B4-BE49-F238E27FC236}">
                <a16:creationId xmlns:a16="http://schemas.microsoft.com/office/drawing/2014/main" id="{21CA5EEC-5A4F-4123-80DF-6AD57FB274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12" y="758125"/>
            <a:ext cx="3308278" cy="356539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B2FF266-0EB4-4734-BD2E-A909CE3CA0CC}"/>
              </a:ext>
            </a:extLst>
          </p:cNvPr>
          <p:cNvSpPr txBox="1"/>
          <p:nvPr/>
        </p:nvSpPr>
        <p:spPr>
          <a:xfrm>
            <a:off x="2321959" y="4385375"/>
            <a:ext cx="5202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Graphe d’erreur et de précision ainsi que la matrice correspondante</a:t>
            </a:r>
            <a:endParaRPr lang="fr-FR" dirty="0">
              <a:solidFill>
                <a:schemeClr val="bg1"/>
              </a:solidFill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FB238E5-F90E-45EF-94FA-DABF404E5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8125"/>
            <a:ext cx="5589142" cy="36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6587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BD33610-537B-40AB-99D2-7FAB8E8B87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2105B55-FC88-4421-A633-8724219E690A}"/>
              </a:ext>
            </a:extLst>
          </p:cNvPr>
          <p:cNvSpPr txBox="1"/>
          <p:nvPr/>
        </p:nvSpPr>
        <p:spPr>
          <a:xfrm>
            <a:off x="0" y="0"/>
            <a:ext cx="9143999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6">
                  <a:lumMod val="75000"/>
                </a:schemeClr>
              </a:buClr>
            </a:pPr>
            <a:r>
              <a:rPr lang="fr-FR" sz="1800" b="1" dirty="0">
                <a:solidFill>
                  <a:schemeClr val="accent6">
                    <a:lumMod val="75000"/>
                  </a:schemeClr>
                </a:solidFill>
              </a:rPr>
              <a:t>		            2. </a:t>
            </a:r>
            <a:r>
              <a:rPr lang="fr-FR" sz="1800" b="1" dirty="0">
                <a:solidFill>
                  <a:schemeClr val="bg1"/>
                </a:solidFill>
              </a:rPr>
              <a:t>Influence de nombre d’image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D69132-2B5F-4591-92F1-A1C572B1B9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" y="884058"/>
            <a:ext cx="4371353" cy="3885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33FB882-D3D0-4067-94EE-30A2CC67BD8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18" y="3265405"/>
            <a:ext cx="4371352" cy="15087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8053899-FA0F-4EF2-96A3-10CDE879FCEB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18" y="861450"/>
            <a:ext cx="4371352" cy="24318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B54808-1B91-4870-953C-5DA8541AEAB3}"/>
              </a:ext>
            </a:extLst>
          </p:cNvPr>
          <p:cNvSpPr txBox="1"/>
          <p:nvPr/>
        </p:nvSpPr>
        <p:spPr>
          <a:xfrm>
            <a:off x="361565" y="442029"/>
            <a:ext cx="3823483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latin typeface="Calibri" panose="020F0502020204030204" pitchFamily="34" charset="0"/>
                <a:cs typeface="Arial" panose="020B0604020202020204" pitchFamily="34" charset="0"/>
              </a:rPr>
              <a:t>Résultats obtenus pour 200 images</a:t>
            </a:r>
            <a:endParaRPr lang="fr-FR" sz="1800" b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643FA38-437A-4D04-B99F-0365D68AFF1A}"/>
              </a:ext>
            </a:extLst>
          </p:cNvPr>
          <p:cNvSpPr txBox="1"/>
          <p:nvPr/>
        </p:nvSpPr>
        <p:spPr>
          <a:xfrm>
            <a:off x="4981108" y="430725"/>
            <a:ext cx="3940502" cy="369332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b="1" dirty="0">
                <a:latin typeface="Calibri" panose="020F0502020204030204" pitchFamily="34" charset="0"/>
                <a:cs typeface="Arial" panose="020B0604020202020204" pitchFamily="34" charset="0"/>
              </a:rPr>
              <a:t>Résultats obtenus pour 1207 images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813172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69191A-89BE-4B47-AC83-0DC2ED49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Perspectives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7DC75DE-B716-49B7-8F8B-1E6ADD6267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E88302C8-21FA-48BC-AB99-3C2FC3307E82}"/>
              </a:ext>
            </a:extLst>
          </p:cNvPr>
          <p:cNvSpPr/>
          <p:nvPr/>
        </p:nvSpPr>
        <p:spPr>
          <a:xfrm>
            <a:off x="0" y="2074366"/>
            <a:ext cx="9144000" cy="225998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endParaRPr lang="fr-FR" sz="1800" dirty="0">
              <a:solidFill>
                <a:schemeClr val="bg1"/>
              </a:solidFill>
            </a:endParaRPr>
          </a:p>
          <a:p>
            <a:pPr lvl="0"/>
            <a:endParaRPr lang="fr-FR" sz="1800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/>
                </a:solidFill>
              </a:rPr>
              <a:t>Le temp d’exécution revient a la puissance de la machine utiliser; l’utilisation de matériel puissant contribue a la bonne classifications du port de masque </a:t>
            </a:r>
          </a:p>
          <a:p>
            <a:pPr lvl="0">
              <a:buClr>
                <a:schemeClr val="accent6">
                  <a:lumMod val="75000"/>
                </a:schemeClr>
              </a:buClr>
            </a:pPr>
            <a:endParaRPr lang="fr-FR" sz="1800" dirty="0">
              <a:solidFill>
                <a:schemeClr val="bg1"/>
              </a:solidFill>
            </a:endParaRPr>
          </a:p>
          <a:p>
            <a:pPr marL="285750" lvl="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/>
                </a:solidFill>
              </a:rPr>
              <a:t>D’autre technologie plus performante dans le domaine d’intelligence artificiel permettant le développement et l’évolution des technique de détections comme le « Deep </a:t>
            </a:r>
            <a:r>
              <a:rPr lang="fr-FR" sz="1800" dirty="0" err="1">
                <a:solidFill>
                  <a:schemeClr val="bg1"/>
                </a:solidFill>
              </a:rPr>
              <a:t>thinking</a:t>
            </a:r>
            <a:r>
              <a:rPr lang="fr-FR" sz="1800" dirty="0">
                <a:solidFill>
                  <a:schemeClr val="bg1"/>
                </a:solidFill>
              </a:rPr>
              <a:t> 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40863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FB34E-DA50-49B3-A061-2898FEF6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AB3A4D-4F0C-43C8-BB59-03CBC28FE9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36D4C157-D7EB-4FA3-9135-6FEDDF5E300E}"/>
              </a:ext>
            </a:extLst>
          </p:cNvPr>
          <p:cNvSpPr/>
          <p:nvPr/>
        </p:nvSpPr>
        <p:spPr>
          <a:xfrm>
            <a:off x="0" y="2074366"/>
            <a:ext cx="9144000" cy="225998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fr-FR" sz="4800" b="1" dirty="0">
              <a:solidFill>
                <a:schemeClr val="bg1"/>
              </a:solidFill>
              <a:latin typeface="Abel" panose="020B0604020202020204" charset="0"/>
            </a:endParaRPr>
          </a:p>
          <a:p>
            <a:pPr marL="342900" lvl="2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/>
                </a:solidFill>
              </a:rPr>
              <a:t>Le nombre de couches et la taille de la base de données utilisés sont des paramètres primordiaux pour l’évaluation des performances d’un réseaux CNN.</a:t>
            </a:r>
          </a:p>
          <a:p>
            <a:pPr lvl="2"/>
            <a:endParaRPr lang="fr-FR" sz="1800" dirty="0">
              <a:solidFill>
                <a:schemeClr val="bg1"/>
              </a:solidFill>
            </a:endParaRPr>
          </a:p>
          <a:p>
            <a:pPr marL="285750" lvl="2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/>
                </a:solidFill>
              </a:rPr>
              <a:t>Les réseaux de neurones à convolution éliminent la nécessité d’effectuer une extraction de caractéristiques manuelle, comparé à d’autres approches classiques, le réseau les apprend lui-même en s’entrainant sur des images.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9696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 txBox="1">
            <a:spLocks noGrp="1"/>
          </p:cNvSpPr>
          <p:nvPr>
            <p:ph type="ctrTitle"/>
          </p:nvPr>
        </p:nvSpPr>
        <p:spPr>
          <a:xfrm>
            <a:off x="514800" y="2025550"/>
            <a:ext cx="8114400" cy="65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r>
              <a:rPr lang="fr-FR" dirty="0"/>
              <a:t>Introduction 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5" name="Google Shape;196;p19">
            <a:extLst>
              <a:ext uri="{FF2B5EF4-FFF2-40B4-BE49-F238E27FC236}">
                <a16:creationId xmlns:a16="http://schemas.microsoft.com/office/drawing/2014/main" id="{F8C76D9E-F96A-4DE9-971B-A196BB14A2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0830" y="887126"/>
            <a:ext cx="7782339" cy="271130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indent="0" algn="ctr">
              <a:spcBef>
                <a:spcPts val="600"/>
              </a:spcBef>
              <a:buSzPts val="2400"/>
              <a:buNone/>
            </a:pPr>
            <a:r>
              <a:rPr lang="en-US" sz="2000" b="1" dirty="0">
                <a:solidFill>
                  <a:schemeClr val="accent6"/>
                </a:solidFill>
              </a:rPr>
              <a:t>Context :</a:t>
            </a:r>
          </a:p>
          <a:p>
            <a:pPr marL="76200" indent="0">
              <a:spcBef>
                <a:spcPts val="600"/>
              </a:spcBef>
              <a:buSzPts val="2400"/>
              <a:buNone/>
            </a:pPr>
            <a:endParaRPr lang="en-US" sz="2000" b="1" dirty="0">
              <a:solidFill>
                <a:schemeClr val="accent6"/>
              </a:solidFill>
            </a:endParaRPr>
          </a:p>
          <a:p>
            <a:pPr marL="361950" indent="-285750">
              <a:spcBef>
                <a:spcPts val="600"/>
              </a:spcBef>
              <a:buClr>
                <a:schemeClr val="accent6"/>
              </a:buClr>
              <a:buSzPct val="154000"/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 port du masque est devenu primordial face à la pandémie Corona virus;</a:t>
            </a:r>
          </a:p>
          <a:p>
            <a:pPr marL="76200" indent="0">
              <a:spcBef>
                <a:spcPts val="600"/>
              </a:spcBef>
              <a:buClr>
                <a:schemeClr val="accent6"/>
              </a:buClr>
              <a:buSzPct val="154000"/>
              <a:buNone/>
            </a:pPr>
            <a:r>
              <a:rPr lang="fr-FR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361950" indent="-285750">
              <a:spcBef>
                <a:spcPts val="600"/>
              </a:spcBef>
              <a:buClr>
                <a:schemeClr val="accent6"/>
              </a:buClr>
              <a:buSzPct val="154000"/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Détection de visage avec la méthode de viola-Jones;</a:t>
            </a:r>
          </a:p>
          <a:p>
            <a:pPr marL="76200" indent="0">
              <a:spcBef>
                <a:spcPts val="600"/>
              </a:spcBef>
              <a:buClr>
                <a:schemeClr val="accent6"/>
              </a:buClr>
              <a:buSzPct val="154000"/>
              <a:buNone/>
            </a:pPr>
            <a:endParaRPr lang="fr-FR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marL="361950" indent="-285750">
              <a:spcBef>
                <a:spcPts val="600"/>
              </a:spcBef>
              <a:buClr>
                <a:schemeClr val="accent6"/>
              </a:buClr>
              <a:buSzPct val="154000"/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Classification du port de masque avec l’approche CNN;</a:t>
            </a:r>
          </a:p>
          <a:p>
            <a:pPr marL="361950" indent="-285750">
              <a:spcBef>
                <a:spcPts val="600"/>
              </a:spcBef>
              <a:buClr>
                <a:schemeClr val="accent6">
                  <a:lumMod val="75000"/>
                </a:schemeClr>
              </a:buClr>
              <a:buSzPts val="2400"/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8C53EC-B3D3-44E6-9678-D42181EB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2D5D84-EF08-4371-8B6B-6363D865F5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3BE2AD1D-6051-4739-9AB2-138B498693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9805915"/>
              </p:ext>
            </p:extLst>
          </p:nvPr>
        </p:nvGraphicFramePr>
        <p:xfrm>
          <a:off x="1633870" y="775252"/>
          <a:ext cx="5876260" cy="37592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3420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85DDE2-9EDB-4A09-8042-542A1BF8A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489A8B89-C714-4D84-AAA2-632750EAFF22}"/>
              </a:ext>
            </a:extLst>
          </p:cNvPr>
          <p:cNvSpPr/>
          <p:nvPr/>
        </p:nvSpPr>
        <p:spPr>
          <a:xfrm>
            <a:off x="7150" y="1733107"/>
            <a:ext cx="9144000" cy="159488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chemeClr val="bg1"/>
                </a:solidFill>
                <a:latin typeface="Abel" panose="020B0604020202020204" charset="0"/>
              </a:rPr>
              <a:t>	2. Détection de visage </a:t>
            </a: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4026-B24C-434C-A6CE-B7372833CD61}"/>
              </a:ext>
            </a:extLst>
          </p:cNvPr>
          <p:cNvSpPr/>
          <p:nvPr/>
        </p:nvSpPr>
        <p:spPr>
          <a:xfrm>
            <a:off x="0" y="1733107"/>
            <a:ext cx="85060" cy="1594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078806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F389C51-618C-4660-84F9-19447BD3D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D57BDDB6-5EC4-4B1B-87F3-15D341F16E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439602"/>
              </p:ext>
            </p:extLst>
          </p:nvPr>
        </p:nvGraphicFramePr>
        <p:xfrm>
          <a:off x="871870" y="-4675"/>
          <a:ext cx="7532514" cy="4678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9C0D0A81-F260-44D2-A1EF-5E79089BD065}"/>
              </a:ext>
            </a:extLst>
          </p:cNvPr>
          <p:cNvSpPr/>
          <p:nvPr/>
        </p:nvSpPr>
        <p:spPr>
          <a:xfrm>
            <a:off x="5324277" y="4055443"/>
            <a:ext cx="2236305" cy="81500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fr-FR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Méthode Viola et Jones</a:t>
            </a:r>
          </a:p>
          <a:p>
            <a:pPr algn="ctr"/>
            <a:endParaRPr lang="fr-FR" dirty="0"/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F2D8450B-1C81-4621-BB96-CBEE6BC433F4}"/>
              </a:ext>
            </a:extLst>
          </p:cNvPr>
          <p:cNvSpPr/>
          <p:nvPr/>
        </p:nvSpPr>
        <p:spPr>
          <a:xfrm>
            <a:off x="6231836" y="3661843"/>
            <a:ext cx="377686" cy="393599"/>
          </a:xfrm>
          <a:prstGeom prst="downArrow">
            <a:avLst/>
          </a:prstGeom>
          <a:solidFill>
            <a:schemeClr val="accent2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5369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3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85DDE2-9EDB-4A09-8042-542A1BF8AB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4" name="Google Shape;174;p16">
            <a:extLst>
              <a:ext uri="{FF2B5EF4-FFF2-40B4-BE49-F238E27FC236}">
                <a16:creationId xmlns:a16="http://schemas.microsoft.com/office/drawing/2014/main" id="{489A8B89-C714-4D84-AAA2-632750EAFF22}"/>
              </a:ext>
            </a:extLst>
          </p:cNvPr>
          <p:cNvSpPr/>
          <p:nvPr/>
        </p:nvSpPr>
        <p:spPr>
          <a:xfrm>
            <a:off x="7150" y="1733107"/>
            <a:ext cx="9144000" cy="1594884"/>
          </a:xfrm>
          <a:prstGeom prst="rect">
            <a:avLst/>
          </a:prstGeom>
          <a:solidFill>
            <a:srgbClr val="001033">
              <a:alpha val="329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b="1" dirty="0">
                <a:solidFill>
                  <a:schemeClr val="bg1"/>
                </a:solidFill>
                <a:latin typeface="Abel" panose="020B0604020202020204" charset="0"/>
              </a:rPr>
              <a:t>	3. Algorithme de Viola-Jones</a:t>
            </a:r>
            <a:endParaRPr sz="4800" b="1" dirty="0">
              <a:solidFill>
                <a:schemeClr val="bg1"/>
              </a:solidFill>
              <a:latin typeface="Abel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84026-B24C-434C-A6CE-B7372833CD61}"/>
              </a:ext>
            </a:extLst>
          </p:cNvPr>
          <p:cNvSpPr/>
          <p:nvPr/>
        </p:nvSpPr>
        <p:spPr>
          <a:xfrm>
            <a:off x="0" y="1733107"/>
            <a:ext cx="85060" cy="15948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72279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0F1FEBD-258F-49C1-A212-60EDB5C4B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CA39A-22BD-4D20-B5A8-9FD3ACF34931}"/>
              </a:ext>
            </a:extLst>
          </p:cNvPr>
          <p:cNvSpPr txBox="1"/>
          <p:nvPr/>
        </p:nvSpPr>
        <p:spPr>
          <a:xfrm>
            <a:off x="367636" y="467139"/>
            <a:ext cx="8408727" cy="6463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1800" dirty="0"/>
              <a:t>La méthode de Viola-Jones est l’une des technique la plus connus et la plus utilisé, on particulier pour la détection du visage  </a:t>
            </a:r>
          </a:p>
        </p:txBody>
      </p:sp>
      <p:pic>
        <p:nvPicPr>
          <p:cNvPr id="5" name="Image 4" descr="57154884_432350680644025_1073051584100827136_n (1).png">
            <a:extLst>
              <a:ext uri="{FF2B5EF4-FFF2-40B4-BE49-F238E27FC236}">
                <a16:creationId xmlns:a16="http://schemas.microsoft.com/office/drawing/2014/main" id="{3FE8F11E-8F45-4290-B2E6-96F1613F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6" y="1768577"/>
            <a:ext cx="4234070" cy="2600323"/>
          </a:xfrm>
          <a:prstGeom prst="rect">
            <a:avLst/>
          </a:prstGeom>
        </p:spPr>
      </p:pic>
      <p:pic>
        <p:nvPicPr>
          <p:cNvPr id="6" name="Espace réservé du contenu 11" descr="voiture-defile-detect.jpg">
            <a:extLst>
              <a:ext uri="{FF2B5EF4-FFF2-40B4-BE49-F238E27FC236}">
                <a16:creationId xmlns:a16="http://schemas.microsoft.com/office/drawing/2014/main" id="{BA715B1E-1FD5-4E3C-8526-DF55A1E8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27" y="1768577"/>
            <a:ext cx="3925957" cy="260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6959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andarus template">
  <a:themeElements>
    <a:clrScheme name="Custom 347">
      <a:dk1>
        <a:srgbClr val="001033"/>
      </a:dk1>
      <a:lt1>
        <a:srgbClr val="FFFFFF"/>
      </a:lt1>
      <a:dk2>
        <a:srgbClr val="5E636F"/>
      </a:dk2>
      <a:lt2>
        <a:srgbClr val="DEE3EB"/>
      </a:lt2>
      <a:accent1>
        <a:srgbClr val="05356E"/>
      </a:accent1>
      <a:accent2>
        <a:srgbClr val="0455A4"/>
      </a:accent2>
      <a:accent3>
        <a:srgbClr val="0679D6"/>
      </a:accent3>
      <a:accent4>
        <a:srgbClr val="098CF2"/>
      </a:accent4>
      <a:accent5>
        <a:srgbClr val="50C0ED"/>
      </a:accent5>
      <a:accent6>
        <a:srgbClr val="7BE4F7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566</Words>
  <Application>Microsoft Office PowerPoint</Application>
  <PresentationFormat>Affichage à l'écran (16:9)</PresentationFormat>
  <Paragraphs>149</Paragraphs>
  <Slides>28</Slides>
  <Notes>4</Notes>
  <HiddenSlides>0</HiddenSlides>
  <MMClips>1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40" baseType="lpstr">
      <vt:lpstr>Algerian</vt:lpstr>
      <vt:lpstr>Arial</vt:lpstr>
      <vt:lpstr>Wingdings</vt:lpstr>
      <vt:lpstr>Encode Sans Semi Condensed</vt:lpstr>
      <vt:lpstr>Abel</vt:lpstr>
      <vt:lpstr>Cambria Math</vt:lpstr>
      <vt:lpstr>Book Antiqua</vt:lpstr>
      <vt:lpstr>Tahoma</vt:lpstr>
      <vt:lpstr>Encode Sans Semi Condensed Light</vt:lpstr>
      <vt:lpstr>Times New Roman</vt:lpstr>
      <vt:lpstr>Calibri</vt:lpstr>
      <vt:lpstr>Pandarus template</vt:lpstr>
      <vt:lpstr>CONVOLUTIONAL NEURAL NETWORK POUR LA DETECTION DU PORT DE MASQUE </vt:lpstr>
      <vt:lpstr>Plan de travail</vt:lpstr>
      <vt:lpstr>1.Introduction </vt:lpstr>
      <vt:lpstr>Présentation PowerPoint</vt:lpstr>
      <vt:lpstr>Objectif</vt:lpstr>
      <vt:lpstr>Présentation PowerPoint</vt:lpstr>
      <vt:lpstr>Présentation PowerPoint</vt:lpstr>
      <vt:lpstr>Présentation PowerPoint</vt:lpstr>
      <vt:lpstr>Présentation PowerPoint</vt:lpstr>
      <vt:lpstr>Principe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réseaux de neurones convolutifs CNN</vt:lpstr>
      <vt:lpstr>Présentation PowerPoint</vt:lpstr>
      <vt:lpstr>Présentation PowerPoint</vt:lpstr>
      <vt:lpstr>Comment fonctionne un réseau CNN ?</vt:lpstr>
      <vt:lpstr>Les types de Pooling</vt:lpstr>
      <vt:lpstr>Description du système utilisé</vt:lpstr>
      <vt:lpstr>5. Applications</vt:lpstr>
      <vt:lpstr>Présentation PowerPoint</vt:lpstr>
      <vt:lpstr>Présentation PowerPoint</vt:lpstr>
      <vt:lpstr>Présentation PowerPoint</vt:lpstr>
      <vt:lpstr>Présentation PowerPoint</vt:lpstr>
      <vt:lpstr>Perspectives</vt:lpstr>
      <vt:lpstr>Conclusion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hp</dc:creator>
  <cp:lastModifiedBy>hp</cp:lastModifiedBy>
  <cp:revision>168</cp:revision>
  <dcterms:modified xsi:type="dcterms:W3CDTF">2022-07-05T22:46:21Z</dcterms:modified>
</cp:coreProperties>
</file>